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  <p:sldMasterId id="2147483745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3" r:id="rId46"/>
    <p:sldId id="354" r:id="rId47"/>
    <p:sldId id="355" r:id="rId48"/>
    <p:sldId id="356" r:id="rId49"/>
    <p:sldId id="357" r:id="rId50"/>
    <p:sldId id="351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0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1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87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44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4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4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5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3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2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0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3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68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36" r:id="rId6"/>
    <p:sldLayoutId id="2147483743" r:id="rId7"/>
    <p:sldLayoutId id="2147483744" r:id="rId8"/>
    <p:sldLayoutId id="2147483733" r:id="rId9"/>
    <p:sldLayoutId id="2147483734" r:id="rId10"/>
    <p:sldLayoutId id="2147483735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5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042A3-938B-48B7-9B4B-EBDABC4D2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IN" b="1" i="0">
                <a:latin typeface="Cambria" panose="02040503050406030204" pitchFamily="18" charset="0"/>
                <a:ea typeface="Cambria" panose="02040503050406030204" pitchFamily="18" charset="0"/>
              </a:rPr>
              <a:t>Byte Ordering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684FC-FFBE-4C81-976D-F00426AE7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Unit - 2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E946DC7C-6905-4D14-BAE5-4659B94C7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9" r="36787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51" name="Straight Connector 4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455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F06E-A581-4200-81AC-70FD42389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000"/>
          </a:xfrm>
        </p:spPr>
        <p:txBody>
          <a:bodyPr>
            <a:normAutofit/>
          </a:bodyPr>
          <a:lstStyle/>
          <a:p>
            <a:r>
              <a:rPr lang="en-US" sz="3600" i="0" dirty="0">
                <a:latin typeface="Cambria" panose="02040503050406030204" pitchFamily="18" charset="0"/>
                <a:ea typeface="Cambria" panose="02040503050406030204" pitchFamily="18" charset="0"/>
              </a:rPr>
              <a:t>Functions used in client program</a:t>
            </a:r>
            <a:endParaRPr lang="en-IN" sz="3600" i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48F83-84AA-40AB-A857-BB9370618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738"/>
            <a:ext cx="10515600" cy="4905462"/>
          </a:xfrm>
        </p:spPr>
        <p:txBody>
          <a:bodyPr>
            <a:normAutofit/>
          </a:bodyPr>
          <a:lstStyle/>
          <a:p>
            <a:pPr algn="just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socket()- create the socket descriptor </a:t>
            </a:r>
          </a:p>
          <a:p>
            <a:pPr algn="just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connect()- connect to the remote server </a:t>
            </a:r>
          </a:p>
          <a:p>
            <a:pPr algn="just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read(),write()- communicate with the server </a:t>
            </a:r>
          </a:p>
          <a:p>
            <a:pPr algn="just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close()- end communication by closing socket descriptor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16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E6BE-9BF3-49D6-931A-24A6C3E6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Socket()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2D8E-1195-4BB4-A739-A17F0C16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461"/>
            <a:ext cx="10515600" cy="4846739"/>
          </a:xfrm>
        </p:spPr>
        <p:txBody>
          <a:bodyPr>
            <a:normAutofit/>
          </a:bodyPr>
          <a:lstStyle/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int socket(int domain, int type, int protocol) 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Returns a descriptor (or handle) for the socket </a:t>
            </a:r>
          </a:p>
          <a:p>
            <a:pPr marL="0" indent="0" algn="just">
              <a:buNone/>
            </a:pPr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</a:rPr>
              <a:t>Domain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protocol family PF_INET for the Internet </a:t>
            </a:r>
          </a:p>
          <a:p>
            <a:pPr marL="0" indent="0" algn="just">
              <a:buNone/>
            </a:pPr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</a:rPr>
              <a:t>Type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semantics of the communication 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SOCK_STREAM: Connection oriented 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SOCK_DGRAM: Connectionless </a:t>
            </a:r>
          </a:p>
          <a:p>
            <a:pPr marL="0" indent="0" algn="just">
              <a:buNone/>
            </a:pPr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</a:rPr>
              <a:t>Protocol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specific protocol UNSPEC: unspecified (PF_INET and SOCK_STREAM already implies TCP) </a:t>
            </a:r>
          </a:p>
          <a:p>
            <a:pPr marL="0" indent="0" algn="just">
              <a:buNone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	E.g., TCP: </a:t>
            </a:r>
            <a:r>
              <a:rPr lang="en-IN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sd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 = socket(PF_INET, SOCK_STREAM, 0);  </a:t>
            </a:r>
          </a:p>
          <a:p>
            <a:pPr marL="0" indent="0" algn="just">
              <a:buNone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	E.g., UDP: </a:t>
            </a:r>
            <a:r>
              <a:rPr lang="en-IN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sd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 = socket(PF_INET, SOCK_DGRAM, 0); </a:t>
            </a:r>
          </a:p>
        </p:txBody>
      </p:sp>
    </p:spTree>
    <p:extLst>
      <p:ext uri="{BB962C8B-B14F-4D97-AF65-F5344CB8AC3E}">
        <p14:creationId xmlns:p14="http://schemas.microsoft.com/office/powerpoint/2010/main" val="221663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5441-65DA-488C-A1C3-A31A56B9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915C8-5AFE-4EF3-8A22-3B584FE2D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int connect(int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sockfd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struct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sockaddr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*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server_address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socketlen_t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addrlen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  <a:p>
            <a:pPr marL="0" indent="0" algn="just">
              <a:buNone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Arguments</a:t>
            </a: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socket descriptor, server address, and address size </a:t>
            </a:r>
          </a:p>
          <a:p>
            <a:pPr algn="just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Remote address and port are in struct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sockaddr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just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Returns 0 on success, and -1 if an error occurs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2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0F0C-7822-4023-A867-DC44E482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Read(), Write() and Close()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E96D-A3F3-4754-9F93-86FD712E1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906"/>
            <a:ext cx="10515600" cy="472929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Sending data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write(int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sockfd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, void *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buf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size_t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len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Arguments: socket descriptor, pointer to buffer of data, and length of the buffer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Returns the number of characters written, and -1 on error</a:t>
            </a:r>
          </a:p>
          <a:p>
            <a:pPr marL="0" indent="0" algn="just">
              <a:buNone/>
            </a:pP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Receiving data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read(int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sockfd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, void *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buf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size_t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len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Arguments: socket descriptor, pointer to buffer to place the data, size of the buffer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Returns the number of characters read (where 0 implies “end of file”), and -1 on error </a:t>
            </a:r>
          </a:p>
          <a:p>
            <a:pPr marL="0" indent="0" algn="just">
              <a:buNone/>
            </a:pP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Closing the socket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int close(int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sockfd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376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606F-4486-45B7-8ECF-4D1494E0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used in server program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394FA-55B2-4ECD-9BDA-E76BB42E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908"/>
            <a:ext cx="10515600" cy="457829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socket()- create the socket descriptor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bind()- associate the local address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listen()- wait for incoming connections from clients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accept()- accept incoming connection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read(),write()- communicate with client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close()- close the socket descriptor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BD4-088F-4CFB-B41C-2A0AE892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A5C75-F475-4306-A09E-F0C8B5CE4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Bind socket to the local address and port 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int bind (int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sockfd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struct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sockaddr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*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my_addr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socklen_t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addrlen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Arguments: socket descriptor, server address, address length.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Returns 0 on success, and -1 if an error occurs.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79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F656-EB2D-4609-82A7-C51C9633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Lis</a:t>
            </a:r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e</a:t>
            </a:r>
            <a:r>
              <a:rPr lang="en-IN" sz="4000" i="0" spc="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n</a:t>
            </a:r>
            <a:r>
              <a:rPr lang="en-IN" sz="40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()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AE70-3E91-4E26-9EBD-1AC548E6D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1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</a:t>
            </a:r>
            <a:r>
              <a:rPr lang="en-US" sz="2000" spc="-114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8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4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9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</a:t>
            </a:r>
            <a:r>
              <a:rPr lang="en-US" sz="2000" spc="-2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2000" spc="-6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pending</a:t>
            </a:r>
            <a:r>
              <a:rPr lang="en-US" sz="2000" spc="-8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69570">
              <a:lnSpc>
                <a:spcPct val="100000"/>
              </a:lnSpc>
            </a:pPr>
            <a:r>
              <a:rPr lang="en-US" sz="2000" spc="7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</a:t>
            </a:r>
            <a:r>
              <a:rPr lang="en-US" sz="2000" spc="-8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listen(int</a:t>
            </a:r>
            <a:r>
              <a:rPr lang="en-US" sz="2000" spc="-5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15" dirty="0" err="1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sockfd</a:t>
            </a:r>
            <a:r>
              <a:rPr lang="en-US" sz="2000" spc="1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,</a:t>
            </a:r>
            <a:r>
              <a:rPr lang="en-US" sz="2000" spc="-5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</a:t>
            </a:r>
            <a:r>
              <a:rPr lang="en-US" sz="2000" spc="-5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backlog)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963930" indent="-153035">
              <a:lnSpc>
                <a:spcPct val="100000"/>
              </a:lnSpc>
              <a:spcBef>
                <a:spcPts val="310"/>
              </a:spcBef>
              <a:buChar char="•"/>
              <a:tabLst>
                <a:tab pos="964565" algn="l"/>
              </a:tabLst>
            </a:pPr>
            <a:endParaRPr lang="en-US" sz="2000" spc="40" dirty="0">
              <a:solidFill>
                <a:srgbClr val="352D2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963930" indent="-153035">
              <a:lnSpc>
                <a:spcPct val="100000"/>
              </a:lnSpc>
              <a:spcBef>
                <a:spcPts val="310"/>
              </a:spcBef>
              <a:buChar char="•"/>
              <a:tabLst>
                <a:tab pos="964565" algn="l"/>
              </a:tabLst>
            </a:pPr>
            <a:r>
              <a:rPr lang="en-US" sz="2000" spc="4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Arguments:</a:t>
            </a:r>
            <a:r>
              <a:rPr lang="en-US" sz="2000" spc="-2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2000" spc="-5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8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</a:t>
            </a:r>
            <a:r>
              <a:rPr lang="en-US" sz="2000" spc="-7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9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000" spc="-8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acceptable</a:t>
            </a:r>
            <a:r>
              <a:rPr lang="en-US" sz="2000" spc="-9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backlog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963930" indent="-153035">
              <a:lnSpc>
                <a:spcPct val="100000"/>
              </a:lnSpc>
              <a:spcBef>
                <a:spcPts val="340"/>
              </a:spcBef>
              <a:buChar char="•"/>
              <a:tabLst>
                <a:tab pos="964565" algn="l"/>
              </a:tabLst>
            </a:pPr>
            <a:endParaRPr lang="en-US" sz="2000" spc="70" dirty="0">
              <a:solidFill>
                <a:srgbClr val="352D2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963930" indent="-153035">
              <a:lnSpc>
                <a:spcPct val="100000"/>
              </a:lnSpc>
              <a:spcBef>
                <a:spcPts val="340"/>
              </a:spcBef>
              <a:buChar char="•"/>
              <a:tabLst>
                <a:tab pos="964565" algn="l"/>
              </a:tabLst>
            </a:pPr>
            <a:r>
              <a:rPr lang="en-US" sz="2000" spc="7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Returns</a:t>
            </a:r>
            <a:r>
              <a:rPr lang="en-US" sz="2000" spc="-5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9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0</a:t>
            </a:r>
            <a:r>
              <a:rPr lang="en-US" sz="2000" spc="-5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8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</a:t>
            </a:r>
            <a:r>
              <a:rPr lang="en-US" sz="2000" spc="-6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success,</a:t>
            </a:r>
            <a:r>
              <a:rPr lang="en-US" sz="2000" spc="-3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9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000" spc="-7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-1</a:t>
            </a:r>
            <a:r>
              <a:rPr lang="en-US" sz="2000" spc="-6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8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</a:t>
            </a:r>
            <a:r>
              <a:rPr lang="en-US" sz="2000" spc="-60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114" dirty="0">
                <a:solidFill>
                  <a:srgbClr val="352D2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7673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CEA7-72CB-43E0-9944-C7313A53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Accept()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5EA1F-B7BD-45BD-A81B-FBBC1D09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906"/>
            <a:ext cx="10515600" cy="4729294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lang="en-US" sz="1800" spc="6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</a:t>
            </a:r>
            <a:r>
              <a:rPr lang="en-US" sz="1800" spc="-5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accept(int</a:t>
            </a:r>
            <a:r>
              <a:rPr lang="en-US" sz="1800" spc="-12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5" dirty="0" err="1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sockfd</a:t>
            </a:r>
            <a:r>
              <a:rPr lang="en-US" sz="1800" spc="1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,</a:t>
            </a:r>
            <a:r>
              <a:rPr lang="en-US" sz="1800" spc="-11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struct</a:t>
            </a:r>
            <a:r>
              <a:rPr lang="en-US" sz="1800" spc="-10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 err="1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sockaddr</a:t>
            </a:r>
            <a:r>
              <a:rPr lang="en-US" sz="1800" spc="-10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*</a:t>
            </a:r>
            <a:r>
              <a:rPr lang="en-US" sz="1800" spc="35" dirty="0" err="1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</a:t>
            </a:r>
            <a:r>
              <a:rPr lang="en-US" sz="1800" spc="3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,</a:t>
            </a:r>
            <a:r>
              <a:rPr lang="en-US" sz="1800" spc="-8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0" dirty="0" err="1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socketlen_t</a:t>
            </a:r>
            <a:r>
              <a:rPr lang="en-US" sz="1800" spc="-120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*</a:t>
            </a:r>
            <a:r>
              <a:rPr lang="en-US" sz="1800" spc="55" dirty="0" err="1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addrlen</a:t>
            </a:r>
            <a:r>
              <a:rPr lang="en-US" sz="1800" spc="55" dirty="0">
                <a:solidFill>
                  <a:srgbClr val="EE6C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)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Arguments:</a:t>
            </a:r>
            <a:r>
              <a:rPr lang="en-US" sz="1800" spc="-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800" spc="-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descriptor,</a:t>
            </a:r>
            <a:r>
              <a:rPr lang="en-US" sz="1800" spc="-1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structure</a:t>
            </a:r>
            <a:r>
              <a:rPr lang="en-US" sz="1800" spc="-1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</a:t>
            </a:r>
            <a:r>
              <a:rPr lang="en-US" sz="18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will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provide</a:t>
            </a:r>
            <a:r>
              <a:rPr lang="en-US" sz="18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</a:t>
            </a:r>
            <a:r>
              <a:rPr lang="en-US" sz="1800" spc="-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</a:t>
            </a:r>
            <a:r>
              <a:rPr lang="en-US" sz="18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port, 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length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structure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Returns</a:t>
            </a:r>
            <a:r>
              <a:rPr lang="en-US" sz="1800" spc="-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</a:t>
            </a:r>
            <a:r>
              <a:rPr lang="en-US" sz="1800" spc="-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new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800" spc="-1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this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46685" indent="-134620">
              <a:lnSpc>
                <a:spcPct val="100000"/>
              </a:lnSpc>
              <a:spcBef>
                <a:spcPts val="5"/>
              </a:spcBef>
              <a:buChar char="•"/>
              <a:tabLst>
                <a:tab pos="147320" algn="l"/>
              </a:tabLst>
            </a:pP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What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happens</a:t>
            </a:r>
            <a:r>
              <a:rPr lang="en-US" sz="1800" spc="-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</a:t>
            </a: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clients</a:t>
            </a:r>
            <a:r>
              <a:rPr lang="en-US" sz="1800" spc="-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around?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811530">
              <a:lnSpc>
                <a:spcPct val="100000"/>
              </a:lnSpc>
              <a:spcBef>
                <a:spcPts val="290"/>
              </a:spcBef>
            </a:pPr>
            <a:r>
              <a:rPr lang="en-US" sz="1800" spc="4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accept()</a:t>
            </a:r>
            <a:r>
              <a:rPr lang="en-US" sz="1800" spc="-13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</a:t>
            </a:r>
            <a:r>
              <a:rPr lang="en-US" sz="1800" spc="-7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blocks</a:t>
            </a:r>
            <a:r>
              <a:rPr lang="en-US" sz="1800" spc="-114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waiting</a:t>
            </a:r>
            <a:r>
              <a:rPr lang="en-US" sz="1800" spc="-9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800" spc="-6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6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</a:t>
            </a:r>
            <a:endParaRPr lang="en-US" sz="1800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46685" indent="-134620">
              <a:lnSpc>
                <a:spcPct val="100000"/>
              </a:lnSpc>
              <a:spcBef>
                <a:spcPts val="285"/>
              </a:spcBef>
              <a:buChar char="•"/>
              <a:tabLst>
                <a:tab pos="147320" algn="l"/>
              </a:tabLst>
            </a:pP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What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happens</a:t>
            </a:r>
            <a:r>
              <a:rPr lang="en-US" sz="1800" spc="-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</a:t>
            </a: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too</a:t>
            </a:r>
            <a:r>
              <a:rPr lang="en-US" sz="18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many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clients</a:t>
            </a:r>
            <a:r>
              <a:rPr lang="en-US" sz="1800" spc="-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around?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811530">
              <a:lnSpc>
                <a:spcPct val="100000"/>
              </a:lnSpc>
              <a:spcBef>
                <a:spcPts val="290"/>
              </a:spcBef>
            </a:pPr>
            <a:r>
              <a:rPr lang="en-US" sz="1800" spc="3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Some</a:t>
            </a:r>
            <a:r>
              <a:rPr lang="en-US" sz="1800" spc="-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</a:t>
            </a:r>
            <a:r>
              <a:rPr lang="en-US" sz="1800" spc="-15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requests</a:t>
            </a:r>
            <a:r>
              <a:rPr lang="en-US" sz="1800" spc="-13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don’t</a:t>
            </a:r>
            <a:r>
              <a:rPr lang="en-US" sz="1800" spc="-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get</a:t>
            </a:r>
            <a:r>
              <a:rPr lang="en-US" sz="1800" spc="-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through</a:t>
            </a:r>
            <a:endParaRPr lang="en-US" sz="1800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811530">
              <a:lnSpc>
                <a:spcPct val="100000"/>
              </a:lnSpc>
              <a:spcBef>
                <a:spcPts val="290"/>
              </a:spcBef>
            </a:pPr>
            <a:r>
              <a:rPr lang="en-US" sz="1800" spc="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But,</a:t>
            </a:r>
            <a:r>
              <a:rPr lang="en-US" sz="1800" spc="-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that’s</a:t>
            </a:r>
            <a:r>
              <a:rPr lang="en-US" sz="1800" spc="-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okay,</a:t>
            </a:r>
            <a:r>
              <a:rPr lang="en-US" sz="1800" spc="-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because</a:t>
            </a:r>
            <a:r>
              <a:rPr lang="en-US" sz="1800" spc="-13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Internet</a:t>
            </a:r>
            <a:r>
              <a:rPr lang="en-US" sz="1800" spc="-11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makes</a:t>
            </a:r>
            <a:r>
              <a:rPr lang="en-US" sz="1800" spc="-8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</a:t>
            </a:r>
            <a:r>
              <a:rPr lang="en-US" sz="1800" spc="-5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promises</a:t>
            </a:r>
            <a:endParaRPr lang="en-US" sz="1800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19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399C-3CFF-46F2-ABFE-4EBE1E09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945"/>
          </a:xfrm>
        </p:spPr>
        <p:txBody>
          <a:bodyPr>
            <a:normAutofit/>
          </a:bodyPr>
          <a:lstStyle/>
          <a:p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RPC </a:t>
            </a:r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– REMOTE 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PROCEDURE</a:t>
            </a:r>
            <a:r>
              <a:rPr lang="en-IN" sz="3600" i="0" spc="-2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CALL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481A5-3853-49C2-B789-0805C567D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277" y="1409350"/>
            <a:ext cx="7025081" cy="4871907"/>
          </a:xfrm>
        </p:spPr>
        <p:txBody>
          <a:bodyPr>
            <a:normAutofit fontScale="70000" lnSpcReduction="20000"/>
          </a:bodyPr>
          <a:lstStyle/>
          <a:p>
            <a:pPr marL="354330" indent="-342265" algn="just">
              <a:lnSpc>
                <a:spcPct val="100000"/>
              </a:lnSpc>
              <a:spcBef>
                <a:spcPts val="935"/>
              </a:spcBef>
              <a:buClr>
                <a:srgbClr val="695D46"/>
              </a:buClr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2300" spc="-1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3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8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remote</a:t>
            </a:r>
            <a:r>
              <a:rPr lang="en-US" sz="2300" b="1" i="1" spc="3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6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procedure</a:t>
            </a:r>
            <a:r>
              <a:rPr lang="en-US" sz="2300" b="1" i="1" spc="1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3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</a:t>
            </a:r>
            <a:r>
              <a:rPr lang="en-US" sz="2300" b="1" i="1" spc="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 err="1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interprocess</a:t>
            </a:r>
            <a:r>
              <a:rPr lang="en-US" sz="23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communication</a:t>
            </a:r>
            <a:r>
              <a:rPr lang="en-US" sz="23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technique</a:t>
            </a:r>
            <a:r>
              <a:rPr lang="en-US" sz="23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</a:t>
            </a:r>
            <a:r>
              <a:rPr lang="en-US" sz="23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3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</a:t>
            </a:r>
            <a:r>
              <a:rPr lang="en-US" sz="23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23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client-server </a:t>
            </a:r>
            <a:r>
              <a:rPr lang="en-US" sz="23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based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applications.</a:t>
            </a:r>
            <a:r>
              <a:rPr lang="en-US" sz="23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</a:t>
            </a:r>
            <a:r>
              <a:rPr lang="en-US" sz="23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3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also</a:t>
            </a:r>
            <a:r>
              <a:rPr lang="en-US" sz="23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known</a:t>
            </a:r>
            <a:r>
              <a:rPr lang="en-US" sz="23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</a:t>
            </a:r>
            <a:r>
              <a:rPr lang="en-US" sz="23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subroutine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</a:t>
            </a:r>
            <a:r>
              <a:rPr lang="en-US" sz="23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function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call.</a:t>
            </a:r>
            <a:endParaRPr lang="en-US" sz="23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18135" algn="just">
              <a:lnSpc>
                <a:spcPct val="100000"/>
              </a:lnSpc>
              <a:spcBef>
                <a:spcPts val="844"/>
              </a:spcBef>
              <a:buChar char="●"/>
              <a:tabLst>
                <a:tab pos="353695" algn="l"/>
                <a:tab pos="354965" algn="l"/>
              </a:tabLst>
            </a:pPr>
            <a:endParaRPr lang="en-US" sz="2300" spc="-7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18135" algn="just">
              <a:lnSpc>
                <a:spcPct val="100000"/>
              </a:lnSpc>
              <a:spcBef>
                <a:spcPts val="844"/>
              </a:spcBef>
              <a:buChar char="●"/>
              <a:tabLst>
                <a:tab pos="353695" algn="l"/>
                <a:tab pos="354965" algn="l"/>
              </a:tabLst>
            </a:pPr>
            <a:r>
              <a:rPr lang="en-US" sz="23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RPC</a:t>
            </a:r>
            <a:r>
              <a:rPr lang="en-US" sz="23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allows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programs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</a:t>
            </a:r>
            <a:r>
              <a:rPr lang="en-US" sz="23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procedure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which</a:t>
            </a:r>
            <a:r>
              <a:rPr lang="en-US" sz="23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3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located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other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machines.</a:t>
            </a:r>
            <a:endParaRPr lang="en-US" sz="23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18135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53695" algn="l"/>
                <a:tab pos="354965" algn="l"/>
              </a:tabLst>
            </a:pPr>
            <a:endParaRPr lang="en-US" sz="2300" spc="2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18135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53695" algn="l"/>
                <a:tab pos="354965" algn="l"/>
              </a:tabLst>
            </a:pPr>
            <a:r>
              <a:rPr lang="en-US" sz="23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</a:t>
            </a:r>
            <a:r>
              <a:rPr lang="en-US" sz="23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passing</a:t>
            </a:r>
            <a:r>
              <a:rPr lang="en-US" sz="23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</a:t>
            </a:r>
            <a:r>
              <a:rPr lang="en-US" sz="23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visible</a:t>
            </a:r>
            <a:r>
              <a:rPr lang="en-US" sz="23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23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3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programmer</a:t>
            </a:r>
            <a:r>
              <a:rPr lang="en-US" sz="23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,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</a:t>
            </a:r>
            <a:r>
              <a:rPr lang="en-US" sz="23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</a:t>
            </a:r>
            <a:r>
              <a:rPr lang="en-US" sz="23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3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called</a:t>
            </a:r>
            <a:r>
              <a:rPr lang="en-US" sz="23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</a:t>
            </a:r>
            <a:r>
              <a:rPr lang="en-US" sz="23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6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Remote</a:t>
            </a:r>
            <a:r>
              <a:rPr lang="en-US" sz="2300" b="1" i="1" spc="-1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5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Procedure</a:t>
            </a:r>
            <a:r>
              <a:rPr lang="en-US" sz="2300" b="1" i="1" spc="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3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</a:t>
            </a:r>
            <a:r>
              <a:rPr lang="en-US" sz="2300" b="1" i="1" spc="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-2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(RPC)</a:t>
            </a:r>
            <a:r>
              <a:rPr lang="en-US" sz="2300" b="1" i="1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.</a:t>
            </a:r>
            <a:endParaRPr lang="en-US" sz="23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18135" algn="just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Char char="●"/>
              <a:tabLst>
                <a:tab pos="353695" algn="l"/>
                <a:tab pos="354965" algn="l"/>
              </a:tabLst>
            </a:pPr>
            <a:endParaRPr lang="en-US" sz="2300" spc="-75" dirty="0">
              <a:solidFill>
                <a:srgbClr val="42424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18135" algn="just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Char char="●"/>
              <a:tabLst>
                <a:tab pos="353695" algn="l"/>
                <a:tab pos="354965" algn="l"/>
              </a:tabLst>
            </a:pPr>
            <a:r>
              <a:rPr lang="en-US" sz="2300" spc="-7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RPC</a:t>
            </a:r>
            <a:r>
              <a:rPr lang="en-US" sz="2300" spc="-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4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enables</a:t>
            </a:r>
            <a:r>
              <a:rPr lang="en-US" sz="2300" spc="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300" spc="-5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procedure</a:t>
            </a:r>
            <a:r>
              <a:rPr lang="en-US" sz="23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</a:t>
            </a:r>
            <a:r>
              <a:rPr lang="en-US" sz="2300" spc="254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</a:t>
            </a:r>
            <a:r>
              <a:rPr lang="en-US" sz="2300" spc="-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does</a:t>
            </a:r>
            <a:r>
              <a:rPr lang="en-US" sz="2300" spc="-1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</a:t>
            </a:r>
            <a:r>
              <a:rPr lang="en-US" sz="2300" spc="-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reside</a:t>
            </a:r>
            <a:r>
              <a:rPr lang="en-US" sz="2300" spc="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2300" spc="-3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300" spc="-5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</a:t>
            </a:r>
            <a:r>
              <a:rPr lang="en-US" sz="2300" spc="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4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space</a:t>
            </a:r>
            <a:r>
              <a:rPr lang="en-US" sz="2300" spc="-2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-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2300" spc="-3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300" spc="-5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calling</a:t>
            </a:r>
            <a:r>
              <a:rPr lang="en-US" sz="2300" spc="-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process.</a:t>
            </a:r>
            <a:endParaRPr lang="en-US" sz="23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18135" algn="just">
              <a:lnSpc>
                <a:spcPct val="100000"/>
              </a:lnSpc>
              <a:spcBef>
                <a:spcPts val="845"/>
              </a:spcBef>
              <a:buClr>
                <a:srgbClr val="695D46"/>
              </a:buClr>
              <a:buChar char="●"/>
              <a:tabLst>
                <a:tab pos="353695" algn="l"/>
                <a:tab pos="354965" algn="l"/>
              </a:tabLst>
            </a:pPr>
            <a:endParaRPr lang="en-US" sz="2300" spc="30" dirty="0">
              <a:solidFill>
                <a:srgbClr val="42424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18135" algn="just">
              <a:lnSpc>
                <a:spcPct val="100000"/>
              </a:lnSpc>
              <a:spcBef>
                <a:spcPts val="845"/>
              </a:spcBef>
              <a:buClr>
                <a:srgbClr val="695D46"/>
              </a:buClr>
              <a:buChar char="●"/>
              <a:tabLst>
                <a:tab pos="353695" algn="l"/>
                <a:tab pos="354965" algn="l"/>
              </a:tabLst>
            </a:pPr>
            <a:r>
              <a:rPr lang="en-US" sz="2300" spc="3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2300" spc="-2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-7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RPC,</a:t>
            </a:r>
            <a:r>
              <a:rPr lang="en-US" sz="2300" spc="-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300" spc="-2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caller</a:t>
            </a:r>
            <a:r>
              <a:rPr lang="en-US" sz="2300" spc="-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300" spc="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300" spc="-2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callee</a:t>
            </a:r>
            <a:r>
              <a:rPr lang="en-US" sz="2300" spc="-4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has</a:t>
            </a:r>
            <a:r>
              <a:rPr lang="en-US" sz="2300" spc="2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i="1" spc="-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disjoint</a:t>
            </a:r>
            <a:r>
              <a:rPr lang="en-US" sz="2300" i="1" spc="4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2300" i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address</a:t>
            </a:r>
            <a:r>
              <a:rPr lang="en-US" sz="2300" i="1" spc="6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2300" spc="2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space,</a:t>
            </a:r>
            <a:r>
              <a:rPr lang="en-US" sz="2300" spc="-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4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hence</a:t>
            </a:r>
            <a:r>
              <a:rPr lang="en-US" sz="23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there</a:t>
            </a:r>
            <a:r>
              <a:rPr lang="en-US" sz="2300" spc="-2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3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i="1" spc="-10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no</a:t>
            </a:r>
            <a:r>
              <a:rPr lang="en-US" sz="2300" i="1" spc="10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2300" i="1" spc="-5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access</a:t>
            </a:r>
            <a:r>
              <a:rPr lang="en-US" sz="2300" i="1" spc="20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2300" i="1" spc="-10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to</a:t>
            </a:r>
            <a:r>
              <a:rPr lang="en-US" sz="2300" i="1" spc="15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2300" i="1" spc="-10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data</a:t>
            </a:r>
            <a:r>
              <a:rPr lang="en-US" sz="2300" i="1" spc="15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2300" i="1" spc="-5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and</a:t>
            </a:r>
            <a:r>
              <a:rPr lang="en-US" sz="2300" i="1" spc="20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2300" i="1" spc="-5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variables in the </a:t>
            </a:r>
            <a:r>
              <a:rPr lang="en-US" sz="2300" i="1" spc="-10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callers</a:t>
            </a:r>
            <a:r>
              <a:rPr lang="en-US" sz="2300" i="1" spc="35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2300" i="1" spc="-10" dirty="0">
                <a:solidFill>
                  <a:srgbClr val="5B0E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environment.</a:t>
            </a:r>
          </a:p>
          <a:p>
            <a:pPr marL="354330" indent="-318135" algn="just">
              <a:lnSpc>
                <a:spcPct val="100000"/>
              </a:lnSpc>
              <a:spcBef>
                <a:spcPts val="845"/>
              </a:spcBef>
              <a:buClr>
                <a:srgbClr val="695D46"/>
              </a:buClr>
              <a:buChar char="●"/>
              <a:tabLst>
                <a:tab pos="353695" algn="l"/>
                <a:tab pos="354965" algn="l"/>
              </a:tabLst>
            </a:pPr>
            <a:endParaRPr lang="en-US" sz="2300" spc="-75" dirty="0">
              <a:solidFill>
                <a:srgbClr val="42424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18135" algn="just">
              <a:lnSpc>
                <a:spcPct val="100000"/>
              </a:lnSpc>
              <a:spcBef>
                <a:spcPts val="845"/>
              </a:spcBef>
              <a:buClr>
                <a:srgbClr val="695D46"/>
              </a:buClr>
              <a:buChar char="●"/>
              <a:tabLst>
                <a:tab pos="353695" algn="l"/>
                <a:tab pos="354965" algn="l"/>
              </a:tabLst>
            </a:pPr>
            <a:r>
              <a:rPr lang="en-US" sz="2300" spc="-7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RPC</a:t>
            </a:r>
            <a:r>
              <a:rPr lang="en-US" sz="2300" spc="-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performs</a:t>
            </a:r>
            <a:r>
              <a:rPr lang="en-US" sz="2300" spc="-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5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300" spc="-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8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</a:t>
            </a:r>
            <a:r>
              <a:rPr lang="en-US" sz="2300" b="1" i="1" spc="-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6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passing</a:t>
            </a:r>
            <a:r>
              <a:rPr lang="en-US" sz="2300" b="1" i="1" spc="-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b="1" i="1" spc="6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scheme</a:t>
            </a:r>
            <a:r>
              <a:rPr lang="en-US" sz="2300" b="1" i="1" spc="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2300" spc="-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4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information</a:t>
            </a:r>
            <a:r>
              <a:rPr lang="en-US" sz="23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exchange</a:t>
            </a:r>
            <a:r>
              <a:rPr lang="en-US" sz="2300" spc="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</a:t>
            </a:r>
            <a:r>
              <a:rPr lang="en-US" sz="2300" spc="2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300" spc="-4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3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caller</a:t>
            </a:r>
            <a:r>
              <a:rPr lang="en-US" sz="2300" spc="-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6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300" spc="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7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300" spc="-2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300" spc="2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callee  </a:t>
            </a:r>
            <a:r>
              <a:rPr lang="en-US" sz="2300" spc="3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process.</a:t>
            </a:r>
            <a:endParaRPr lang="en-US" sz="23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40FC80C-6954-45D8-BBFE-D676064A8045}"/>
              </a:ext>
            </a:extLst>
          </p:cNvPr>
          <p:cNvSpPr/>
          <p:nvPr/>
        </p:nvSpPr>
        <p:spPr>
          <a:xfrm>
            <a:off x="838199" y="2232746"/>
            <a:ext cx="3826077" cy="3092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29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F88F-8948-41B7-994E-189AA7E2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/>
          </a:bodyPr>
          <a:lstStyle/>
          <a:p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RPC Model(Remote 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Procedure</a:t>
            </a:r>
            <a:r>
              <a:rPr lang="en-IN" sz="3600" i="0" spc="6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Call)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E2B9-0E8C-4F8E-BBF5-3DBBC91AF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30"/>
            <a:ext cx="10515600" cy="4595070"/>
          </a:xfrm>
        </p:spPr>
        <p:txBody>
          <a:bodyPr>
            <a:normAutofit/>
          </a:bodyPr>
          <a:lstStyle/>
          <a:p>
            <a:pPr marL="354330" indent="-342265" algn="just">
              <a:lnSpc>
                <a:spcPct val="100000"/>
              </a:lnSpc>
              <a:spcBef>
                <a:spcPts val="434"/>
              </a:spcBef>
              <a:buClr>
                <a:srgbClr val="695D46"/>
              </a:buClr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2000" spc="-1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0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</a:t>
            </a: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has</a:t>
            </a:r>
            <a:r>
              <a:rPr lang="en-US" sz="20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request</a:t>
            </a: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</a:t>
            </a:r>
            <a:r>
              <a:rPr lang="en-US" sz="20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RPC</a:t>
            </a: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translates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sends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20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840"/>
              </a:spcBef>
              <a:buClr>
                <a:srgbClr val="695D46"/>
              </a:buClr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endParaRPr lang="en-US" sz="2000" spc="1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840"/>
              </a:spcBef>
              <a:buClr>
                <a:srgbClr val="695D46"/>
              </a:buClr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20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This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request</a:t>
            </a: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may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0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procedure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</a:t>
            </a:r>
            <a:r>
              <a:rPr lang="en-US" sz="20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function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</a:t>
            </a:r>
            <a:r>
              <a:rPr lang="en-US" sz="20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20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remote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840"/>
              </a:spcBef>
              <a:buClr>
                <a:srgbClr val="695D46"/>
              </a:buClr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endParaRPr lang="en-US" sz="2000" spc="3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840"/>
              </a:spcBef>
              <a:buClr>
                <a:srgbClr val="695D46"/>
              </a:buClr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receives</a:t>
            </a:r>
            <a:r>
              <a:rPr lang="en-US" sz="20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request,</a:t>
            </a:r>
            <a:r>
              <a:rPr lang="en-US" sz="20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</a:t>
            </a:r>
            <a:r>
              <a:rPr lang="en-US" sz="20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sends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required</a:t>
            </a:r>
            <a:r>
              <a:rPr lang="en-US" sz="20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response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back</a:t>
            </a:r>
            <a:r>
              <a:rPr lang="en-US" sz="20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20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845"/>
              </a:spcBef>
              <a:buClr>
                <a:srgbClr val="695D46"/>
              </a:buClr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endParaRPr lang="en-US" sz="2000" spc="2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845"/>
              </a:spcBef>
              <a:buClr>
                <a:srgbClr val="695D46"/>
              </a:buClr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</a:t>
            </a: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0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blocked</a:t>
            </a:r>
            <a:r>
              <a:rPr lang="en-US" sz="20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while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0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processing</a:t>
            </a: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</a:t>
            </a:r>
            <a:r>
              <a:rPr lang="en-US" sz="20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only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resumed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execution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after</a:t>
            </a:r>
            <a:r>
              <a:rPr lang="en-US" sz="20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0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finished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945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C5D5-D3D3-4114-8F66-CC1D15D6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>
            <a:normAutofit/>
          </a:bodyPr>
          <a:lstStyle/>
          <a:p>
            <a:r>
              <a:rPr lang="en-IN" i="0" dirty="0">
                <a:latin typeface="Cambria" panose="02040503050406030204" pitchFamily="18" charset="0"/>
                <a:ea typeface="Cambria" panose="02040503050406030204" pitchFamily="18" charset="0"/>
              </a:rPr>
              <a:t>BYTE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A3BA2-F663-45E2-84C3-45A97AA78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680" y="981512"/>
            <a:ext cx="6140741" cy="565418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An arrangement of bytes when data is transmitted over the network is called byte ordering.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Different computers will use different byte ordering. 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When communication taking place between two machines byte ordering should not make discomfort.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Generally an Internet protocol will specify a common form to allow different machines byte ordering. TCP/IP is the Internet Protocol in use.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Two ways to store bytes : Big endian and little endian 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Big-endian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High order byte is stored on starting address and low order byte is stored on next address 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Little-endian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Low order byte is stored on starting address and high order byte is stored on next address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Understanding Big and Little Endian Byte Order | Digital Detective">
            <a:extLst>
              <a:ext uri="{FF2B5EF4-FFF2-40B4-BE49-F238E27FC236}">
                <a16:creationId xmlns:a16="http://schemas.microsoft.com/office/drawing/2014/main" id="{F7DC1370-5A48-4B00-9407-7CADC16E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95912"/>
            <a:ext cx="4623031" cy="34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5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2E8E-0CB7-4B0E-8172-C8A3426F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Client Server RPC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7E3D4-888F-48F5-BE9B-2C1839A73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614" y="1359017"/>
            <a:ext cx="6488185" cy="4813183"/>
          </a:xfrm>
        </p:spPr>
        <p:txBody>
          <a:bodyPr>
            <a:normAutofit fontScale="92500" lnSpcReduction="20000"/>
          </a:bodyPr>
          <a:lstStyle/>
          <a:p>
            <a:pPr marL="12065" indent="0" algn="just">
              <a:lnSpc>
                <a:spcPct val="100000"/>
              </a:lnSpc>
              <a:spcBef>
                <a:spcPts val="940"/>
              </a:spcBef>
              <a:buNone/>
              <a:tabLst>
                <a:tab pos="329565" algn="l"/>
                <a:tab pos="330200" algn="l"/>
              </a:tabLst>
            </a:pPr>
            <a:r>
              <a:rPr lang="en-US" sz="1900" b="1" i="0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Sequence </a:t>
            </a:r>
            <a:r>
              <a:rPr lang="en-US" sz="1900" b="1" i="0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of events </a:t>
            </a:r>
            <a:r>
              <a:rPr lang="en-US" sz="1900" b="1" i="0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in </a:t>
            </a:r>
            <a:r>
              <a:rPr lang="en-US" sz="1900" b="1" i="0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</a:t>
            </a:r>
            <a:r>
              <a:rPr lang="en-US" sz="1900" b="1" i="0" spc="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1900" b="1" i="0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RPC</a:t>
            </a:r>
            <a:endParaRPr lang="en-US" sz="1900" b="1" spc="-5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940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client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stub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called by the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client.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marR="5080" indent="-317500" algn="just">
              <a:lnSpc>
                <a:spcPct val="150000"/>
              </a:lnSpc>
              <a:spcBef>
                <a:spcPts val="5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marR="5080" indent="-317500" algn="just">
              <a:lnSpc>
                <a:spcPct val="150000"/>
              </a:lnSpc>
              <a:spcBef>
                <a:spcPts val="5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client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stub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makes a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system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 to send the message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server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puts the parameters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message.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message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sent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client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server by 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client’s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operating</a:t>
            </a:r>
            <a:r>
              <a:rPr lang="en-US" sz="1800" spc="3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system.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message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passed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server stub by the server operating</a:t>
            </a:r>
            <a:r>
              <a:rPr lang="en-US" sz="1800" spc="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system.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4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4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parameters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removed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message by the server</a:t>
            </a:r>
            <a:r>
              <a:rPr lang="en-US" sz="1800" spc="229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stub.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1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Then, the server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procedure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called by the server</a:t>
            </a:r>
            <a:r>
              <a:rPr lang="en-US" sz="1800" spc="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stub.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E76E35D-4311-43FD-B3E6-2759B357ABB7}"/>
              </a:ext>
            </a:extLst>
          </p:cNvPr>
          <p:cNvSpPr/>
          <p:nvPr/>
        </p:nvSpPr>
        <p:spPr>
          <a:xfrm>
            <a:off x="838200" y="2294276"/>
            <a:ext cx="4027414" cy="3032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188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F733-C932-4329-BAC9-7A1C1A5E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000"/>
          </a:xfrm>
        </p:spPr>
        <p:txBody>
          <a:bodyPr>
            <a:normAutofit/>
          </a:bodyPr>
          <a:lstStyle/>
          <a:p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RPC</a:t>
            </a:r>
            <a:r>
              <a:rPr lang="en-IN" sz="3600" i="0" spc="-7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Features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770E7-82EF-4CB8-B049-BA6376085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4794"/>
          </a:xfrm>
        </p:spPr>
        <p:txBody>
          <a:bodyPr>
            <a:normAutofit/>
          </a:bodyPr>
          <a:lstStyle/>
          <a:p>
            <a:pPr marL="329565" indent="-317500" algn="just">
              <a:lnSpc>
                <a:spcPct val="100000"/>
              </a:lnSpc>
              <a:spcBef>
                <a:spcPts val="935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Remote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procedure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calls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support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process oriented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thread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oriented</a:t>
            </a:r>
            <a:r>
              <a:rPr lang="en-US" sz="1800" spc="3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models.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internal message passing mechanism of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RPC is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hidden from the</a:t>
            </a:r>
            <a:r>
              <a:rPr lang="en-US" sz="1800" spc="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user.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4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4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effort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re-write and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re-develop the code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minimum in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remote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procedure</a:t>
            </a:r>
            <a:r>
              <a:rPr lang="en-US" sz="1800" spc="3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Remote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procedure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be used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distributed environment as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well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local environment.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2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Many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the protocol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layers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omitted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RPC to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improve</a:t>
            </a:r>
            <a:r>
              <a:rPr lang="en-US" sz="1800" spc="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performance.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5"/>
              </a:spcBef>
              <a:buChar char="●"/>
              <a:tabLst>
                <a:tab pos="329565" algn="l"/>
                <a:tab pos="330200" algn="l"/>
              </a:tabLst>
            </a:pPr>
            <a:endParaRPr lang="en-US" sz="1800" spc="-10" dirty="0">
              <a:solidFill>
                <a:srgbClr val="424242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29565" indent="-317500" algn="just">
              <a:lnSpc>
                <a:spcPct val="100000"/>
              </a:lnSpc>
              <a:spcBef>
                <a:spcPts val="845"/>
              </a:spcBef>
              <a:buChar char="●"/>
              <a:tabLst>
                <a:tab pos="329565" algn="l"/>
                <a:tab pos="330200" algn="l"/>
              </a:tabLst>
            </a:pPr>
            <a:r>
              <a:rPr lang="en-US" sz="1800" spc="-1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Ease of use,</a:t>
            </a:r>
            <a:r>
              <a:rPr lang="en-US" sz="1800" spc="4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5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efficiency.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1380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5E12-42B7-459D-962C-67ED209F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332"/>
          </a:xfrm>
        </p:spPr>
        <p:txBody>
          <a:bodyPr>
            <a:normAutofit/>
          </a:bodyPr>
          <a:lstStyle/>
          <a:p>
            <a:r>
              <a:rPr lang="en-US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TCP CLIENT –SERVER  Communication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D3C5-CC2F-47B4-85C9-0C188787E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3236" y="1023459"/>
            <a:ext cx="5590563" cy="5148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Communication Using TCP</a:t>
            </a:r>
          </a:p>
          <a:p>
            <a:pPr marL="0" indent="0" algn="just">
              <a:buNone/>
            </a:pPr>
            <a:r>
              <a:rPr lang="en-IN" sz="16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Accept function</a:t>
            </a:r>
          </a:p>
          <a:p>
            <a:pPr algn="just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This function is a blocking function; when it is called, it is blocked until the TCP receives a connection request (SYN segment) from a client. </a:t>
            </a:r>
          </a:p>
          <a:p>
            <a:pPr algn="just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The accept function then is unblocked and creates a new socket called the connect socket that includes the socket address of the client that sent the SYN segment. </a:t>
            </a:r>
          </a:p>
          <a:p>
            <a:pPr algn="just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After the accept function is unblocked, the server knows that a client needs its service.</a:t>
            </a:r>
          </a:p>
          <a:p>
            <a:pPr algn="just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To provide concurrency, the server process (parent process) calls the fork function. </a:t>
            </a:r>
          </a:p>
          <a:p>
            <a:pPr algn="just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This function creates a new process (child process), which is exactly the same as the parent process. </a:t>
            </a:r>
          </a:p>
          <a:p>
            <a:pPr algn="just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After calling the fork function, the two processes are running concurrently, but each can do different things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9AA92-1F1F-4443-943C-E7BDDF750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04" t="14925" r="34702" b="15228"/>
          <a:stretch/>
        </p:blipFill>
        <p:spPr>
          <a:xfrm>
            <a:off x="838200" y="1241571"/>
            <a:ext cx="4925036" cy="5059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3ACD6-4DBD-4446-9661-4C2756EFE93D}"/>
              </a:ext>
            </a:extLst>
          </p:cNvPr>
          <p:cNvSpPr txBox="1"/>
          <p:nvPr/>
        </p:nvSpPr>
        <p:spPr>
          <a:xfrm>
            <a:off x="648050" y="6272867"/>
            <a:ext cx="4670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Flow diagram for connection-oriented, concurrent communication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91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0EFB-A1C8-4387-BC29-FB2A1445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998"/>
          </a:xfrm>
        </p:spPr>
        <p:txBody>
          <a:bodyPr>
            <a:normAutofit fontScale="90000"/>
          </a:bodyPr>
          <a:lstStyle/>
          <a:p>
            <a:r>
              <a:rPr lang="en-US" sz="3600" i="0" u="none" strike="noStrike" dirty="0">
                <a:solidFill>
                  <a:srgbClr val="26262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Sequence of function for client-server communication</a:t>
            </a:r>
            <a:br>
              <a:rPr lang="en-US" b="1" i="0" u="none" strike="noStrike" dirty="0">
                <a:solidFill>
                  <a:srgbClr val="262626"/>
                </a:solidFill>
                <a:effectLst/>
                <a:latin typeface="Raleway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D4DE-20BA-4C26-A1F7-1953D8B2B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462" y="838899"/>
            <a:ext cx="5456338" cy="5333301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600" b="1" i="0" dirty="0">
                <a:solidFill>
                  <a:srgbClr val="26262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Steps to create a client using TCP/IP  API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6262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Create a socket using the socket() </a:t>
            </a:r>
            <a:r>
              <a:rPr lang="en-US" sz="1600" i="0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  <a:r>
              <a:rPr lang="en-US" sz="1600" b="1" dirty="0">
                <a:solidFill>
                  <a:srgbClr val="8F69A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1600" b="0" i="0" dirty="0">
              <a:solidFill>
                <a:srgbClr val="262626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6262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Initialize the socket address structure  as per the server and connect the socket to the address of the server using the connect();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6262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Receive and send the data using the </a:t>
            </a:r>
            <a:r>
              <a:rPr lang="en-US" sz="1600" b="0" i="0" dirty="0" err="1">
                <a:solidFill>
                  <a:srgbClr val="26262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recv</a:t>
            </a:r>
            <a:r>
              <a:rPr lang="en-US" sz="1600" b="0" i="0" dirty="0">
                <a:solidFill>
                  <a:srgbClr val="26262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() and send() function</a:t>
            </a:r>
            <a:endParaRPr lang="en-US" sz="1600" dirty="0">
              <a:solidFill>
                <a:srgbClr val="26262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6262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Close the connection by calling the close() function.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2626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Steps to create a server using TCP/IP API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socket using the socket() function.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Initialize the socket address structure and bind the socket to an address using the bind() function.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Listen for connections with the listen() function.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Accept a connection with the accept() function system call. This call typically blocks until a client connects to the server.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Receive and send data by using the </a:t>
            </a:r>
            <a:r>
              <a:rPr lang="en-US" sz="1600" dirty="0" err="1">
                <a:solidFill>
                  <a:srgbClr val="2626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recv</a:t>
            </a:r>
            <a:r>
              <a:rPr lang="en-US" sz="1600" dirty="0">
                <a:solidFill>
                  <a:srgbClr val="2626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and send() function.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Close the connection by using the close() function.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62626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22B2-ECBA-483A-BB66-A689C0484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20917" r="45023" b="11804"/>
          <a:stretch/>
        </p:blipFill>
        <p:spPr>
          <a:xfrm>
            <a:off x="639662" y="1492402"/>
            <a:ext cx="5257800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67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3D74-0E8A-4EBE-8595-38F43ACB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778"/>
          </a:xfrm>
        </p:spPr>
        <p:txBody>
          <a:bodyPr>
            <a:normAutofit/>
          </a:bodyPr>
          <a:lstStyle/>
          <a:p>
            <a:r>
              <a:rPr lang="en-IN" sz="3600" i="0" spc="-1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TCP Package - Input, Output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Processing</a:t>
            </a:r>
            <a:r>
              <a:rPr lang="en-IN" sz="3600" i="0" spc="18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Module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0E2A-F195-4F12-82CE-8C0B612E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678" y="1140904"/>
            <a:ext cx="5775121" cy="503129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935"/>
              </a:spcBef>
              <a:buNone/>
            </a:pPr>
            <a:endParaRPr lang="en-US" sz="1800" b="1" spc="-10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0" indent="0">
              <a:lnSpc>
                <a:spcPct val="100000"/>
              </a:lnSpc>
              <a:spcBef>
                <a:spcPts val="935"/>
              </a:spcBef>
              <a:buNone/>
            </a:pPr>
            <a:endParaRPr lang="en-US" sz="1800" b="1" spc="-10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0" indent="0">
              <a:lnSpc>
                <a:spcPct val="100000"/>
              </a:lnSpc>
              <a:spcBef>
                <a:spcPts val="935"/>
              </a:spcBef>
              <a:buNone/>
            </a:pP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TCP</a:t>
            </a:r>
            <a:r>
              <a:rPr lang="en-US" sz="1800" b="1" spc="2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Package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469900" indent="-318135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469900" algn="l"/>
                <a:tab pos="470534" algn="l"/>
              </a:tabLst>
            </a:pP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stream-service, connection-oriented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</a:t>
            </a:r>
            <a:r>
              <a:rPr lang="en-US" sz="18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with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involved</a:t>
            </a: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state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transition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diagram.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469900" indent="-318135" algn="just">
              <a:lnSpc>
                <a:spcPct val="100000"/>
              </a:lnSpc>
              <a:spcBef>
                <a:spcPts val="844"/>
              </a:spcBef>
              <a:buChar char="●"/>
              <a:tabLst>
                <a:tab pos="469900" algn="l"/>
                <a:tab pos="470534" algn="l"/>
              </a:tabLst>
            </a:pPr>
            <a:endParaRPr lang="en-US" sz="1800" spc="3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469900" indent="-318135" algn="just">
              <a:lnSpc>
                <a:spcPct val="100000"/>
              </a:lnSpc>
              <a:spcBef>
                <a:spcPts val="844"/>
              </a:spcBef>
              <a:buChar char="●"/>
              <a:tabLst>
                <a:tab pos="469900" algn="l"/>
                <a:tab pos="470534" algn="l"/>
              </a:tabLst>
            </a:pP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uses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flow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469900" indent="-318135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469900" algn="l"/>
                <a:tab pos="470534" algn="l"/>
              </a:tabLst>
            </a:pPr>
            <a:endParaRPr lang="en-US" sz="1800" spc="3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469900" indent="-318135" algn="just">
              <a:lnSpc>
                <a:spcPct val="100000"/>
              </a:lnSpc>
              <a:spcBef>
                <a:spcPts val="840"/>
              </a:spcBef>
              <a:buChar char="●"/>
              <a:tabLst>
                <a:tab pos="469900" algn="l"/>
                <a:tab pos="470534" algn="l"/>
              </a:tabLst>
            </a:pP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complex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because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actual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code</a:t>
            </a:r>
            <a:r>
              <a:rPr lang="en-US" sz="18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includes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tens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thousands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lines.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0BC4E-8EE8-4299-8B3B-18985D53E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0" t="33761" r="37385" b="38104"/>
          <a:stretch/>
        </p:blipFill>
        <p:spPr>
          <a:xfrm>
            <a:off x="838199" y="1887522"/>
            <a:ext cx="4740477" cy="2474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9F69D-FE7D-4E06-AE5E-869076ADF61B}"/>
              </a:ext>
            </a:extLst>
          </p:cNvPr>
          <p:cNvSpPr txBox="1"/>
          <p:nvPr/>
        </p:nvSpPr>
        <p:spPr>
          <a:xfrm>
            <a:off x="2651617" y="4362275"/>
            <a:ext cx="1113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TCP package</a:t>
            </a:r>
          </a:p>
        </p:txBody>
      </p:sp>
    </p:spTree>
    <p:extLst>
      <p:ext uri="{BB962C8B-B14F-4D97-AF65-F5344CB8AC3E}">
        <p14:creationId xmlns:p14="http://schemas.microsoft.com/office/powerpoint/2010/main" val="4227630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8C0E-34F0-438B-8612-72A6AFE91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776"/>
          </a:xfrm>
        </p:spPr>
        <p:txBody>
          <a:bodyPr>
            <a:normAutofit/>
          </a:bodyPr>
          <a:lstStyle/>
          <a:p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</a:rPr>
              <a:t>Transmission Control Blocks (TCBs)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8F514-03EB-4942-9026-141466E4D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227" y="1216404"/>
            <a:ext cx="6988029" cy="49557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TCP is a connection-oriented transport protocol.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 connection may be open for a long period of time.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To control the connection, TCP uses a structure to hold information about each connection. 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This is called a transmission control block (TCB).</a:t>
            </a:r>
            <a:r>
              <a:rPr lang="en-US" dirty="0"/>
              <a:t> 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Fields in TCB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State			Local window		Buffer size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Process		Remote window		Buffer pointer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Local IP address		Sending sequence number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Local port number	Receiving sequence number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Remote IP address	Sending ACK number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Remote port number	Round-trip time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Interface		Time-out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6279C-8F0C-4BD8-A1D3-A98210CA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61" t="37921" r="27752" b="54862"/>
          <a:stretch/>
        </p:blipFill>
        <p:spPr>
          <a:xfrm>
            <a:off x="838200" y="2197915"/>
            <a:ext cx="4170028" cy="805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3CC87-6DF6-4598-A09E-9E5AC2A35D07}"/>
              </a:ext>
            </a:extLst>
          </p:cNvPr>
          <p:cNvSpPr txBox="1"/>
          <p:nvPr/>
        </p:nvSpPr>
        <p:spPr>
          <a:xfrm>
            <a:off x="2584509" y="3152001"/>
            <a:ext cx="677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TCBs</a:t>
            </a:r>
          </a:p>
        </p:txBody>
      </p:sp>
    </p:spTree>
    <p:extLst>
      <p:ext uri="{BB962C8B-B14F-4D97-AF65-F5344CB8AC3E}">
        <p14:creationId xmlns:p14="http://schemas.microsoft.com/office/powerpoint/2010/main" val="1880969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ECFA-65C2-4222-8F88-37397C03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1554"/>
          </a:xfrm>
        </p:spPr>
        <p:txBody>
          <a:bodyPr>
            <a:normAutofit fontScale="90000"/>
          </a:bodyPr>
          <a:lstStyle/>
          <a:p>
            <a:r>
              <a:rPr lang="en-US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TCP</a:t>
            </a:r>
            <a:r>
              <a:rPr lang="en-US" sz="3600" i="0" spc="2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Package</a:t>
            </a:r>
            <a:br>
              <a:rPr lang="en-US" sz="400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5F571-CD45-4A80-9163-5B4CC89E2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677"/>
            <a:ext cx="11015444" cy="563719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sz="1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Timers</a:t>
            </a:r>
          </a:p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TCP needs to keep track of its operations.</a:t>
            </a:r>
          </a:p>
          <a:p>
            <a:pPr algn="just"/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Three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software</a:t>
            </a:r>
            <a:r>
              <a:rPr lang="en-US" sz="1800" spc="-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modules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55015" lvl="1" indent="-285750">
              <a:lnSpc>
                <a:spcPct val="100000"/>
              </a:lnSpc>
              <a:spcBef>
                <a:spcPts val="840"/>
              </a:spcBef>
              <a:buFont typeface="Wingdings" panose="05000000000000000000" pitchFamily="2" charset="2"/>
              <a:buChar char="ü"/>
              <a:tabLst>
                <a:tab pos="786765" algn="l"/>
                <a:tab pos="78740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Main</a:t>
            </a:r>
            <a:r>
              <a:rPr lang="en-US" sz="18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module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55015" lvl="1" indent="-285750">
              <a:lnSpc>
                <a:spcPct val="100000"/>
              </a:lnSpc>
              <a:spcBef>
                <a:spcPts val="840"/>
              </a:spcBef>
              <a:buFont typeface="Wingdings" panose="05000000000000000000" pitchFamily="2" charset="2"/>
              <a:buChar char="ü"/>
              <a:tabLst>
                <a:tab pos="786765" algn="l"/>
                <a:tab pos="787400" algn="l"/>
              </a:tabLst>
            </a:pPr>
            <a:r>
              <a:rPr lang="en-US" sz="1800" b="1" i="1" spc="-2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800" b="1" i="1" spc="6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input </a:t>
            </a:r>
            <a:r>
              <a:rPr lang="en-US" sz="1800" b="1" i="1" spc="5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processing</a:t>
            </a:r>
            <a:r>
              <a:rPr lang="en-US" sz="1800" b="1" i="1" spc="-9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i="1" spc="6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module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55015" lvl="1" indent="-285750">
              <a:lnSpc>
                <a:spcPct val="100000"/>
              </a:lnSpc>
              <a:spcBef>
                <a:spcPts val="840"/>
              </a:spcBef>
              <a:buFont typeface="Wingdings" panose="05000000000000000000" pitchFamily="2" charset="2"/>
              <a:buChar char="ü"/>
              <a:tabLst>
                <a:tab pos="786765" algn="l"/>
                <a:tab pos="787400" algn="l"/>
              </a:tabLst>
            </a:pPr>
            <a:r>
              <a:rPr lang="en-US" sz="1800" b="1" i="1" spc="-2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800" b="1" i="1" spc="7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output </a:t>
            </a:r>
            <a:r>
              <a:rPr lang="en-US" sz="1800" b="1" i="1" spc="5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processing</a:t>
            </a:r>
            <a:r>
              <a:rPr lang="en-US" sz="1800" b="1" i="1" spc="-10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i="1" spc="6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module</a:t>
            </a:r>
          </a:p>
          <a:p>
            <a:pPr marL="12065" indent="0" algn="just">
              <a:spcBef>
                <a:spcPts val="935"/>
              </a:spcBef>
              <a:buNone/>
              <a:tabLst>
                <a:tab pos="329565" algn="l"/>
                <a:tab pos="330200" algn="l"/>
              </a:tabLst>
            </a:pPr>
            <a:endParaRPr lang="en-US" sz="1800" b="1" spc="25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065" indent="0" algn="just">
              <a:spcBef>
                <a:spcPts val="935"/>
              </a:spcBef>
              <a:buNone/>
              <a:tabLst>
                <a:tab pos="329565" algn="l"/>
                <a:tab pos="330200" algn="l"/>
              </a:tabLst>
            </a:pPr>
            <a:r>
              <a:rPr lang="en-US" sz="1800" b="1" spc="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Input Processing Module</a:t>
            </a:r>
          </a:p>
          <a:p>
            <a:pPr marL="297815" indent="-285750" algn="just">
              <a:spcBef>
                <a:spcPts val="935"/>
              </a:spcBef>
              <a:tabLst>
                <a:tab pos="329565" algn="l"/>
                <a:tab pos="330200" algn="l"/>
              </a:tabLst>
            </a:pP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Input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processing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module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handles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details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which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required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processing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acknowledgement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received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 </a:t>
            </a:r>
            <a:r>
              <a:rPr lang="en-US" sz="1800" b="1" spc="-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TCP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1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ESTABLISHED STATE</a:t>
            </a:r>
            <a:r>
              <a:rPr lang="en-US" sz="1800" b="1" spc="-5" dirty="0">
                <a:solidFill>
                  <a:srgbClr val="434343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.</a:t>
            </a: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297815" indent="-285750" algn="just">
              <a:spcBef>
                <a:spcPts val="935"/>
              </a:spcBef>
              <a:tabLst>
                <a:tab pos="329565" algn="l"/>
                <a:tab pos="330200" algn="l"/>
              </a:tabLst>
            </a:pPr>
            <a:endParaRPr lang="en-US" sz="1800" b="1" spc="15" dirty="0">
              <a:solidFill>
                <a:srgbClr val="434343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spcBef>
                <a:spcPts val="935"/>
              </a:spcBef>
              <a:tabLst>
                <a:tab pos="329565" algn="l"/>
                <a:tab pos="330200" algn="l"/>
              </a:tabLst>
            </a:pP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This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module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sends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800" b="1" spc="-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ACK 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</a:t>
            </a:r>
            <a:r>
              <a:rPr lang="en-US" sz="1800" spc="-2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needed.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spcBef>
                <a:spcPts val="935"/>
              </a:spcBef>
              <a:tabLst>
                <a:tab pos="329565" algn="l"/>
                <a:tab pos="330200" algn="l"/>
              </a:tabLst>
            </a:pPr>
            <a:endParaRPr lang="en-US" sz="1800" spc="25" dirty="0">
              <a:solidFill>
                <a:srgbClr val="434343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spcBef>
                <a:spcPts val="935"/>
              </a:spcBef>
              <a:tabLst>
                <a:tab pos="329565" algn="l"/>
                <a:tab pos="330200" algn="l"/>
              </a:tabLst>
            </a:pP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Takes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window</a:t>
            </a:r>
            <a:r>
              <a:rPr lang="en-US" sz="1800" spc="-2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size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spcBef>
                <a:spcPts val="935"/>
              </a:spcBef>
              <a:tabLst>
                <a:tab pos="329565" algn="l"/>
                <a:tab pos="330200" algn="l"/>
              </a:tabLst>
            </a:pPr>
            <a:endParaRPr lang="en-US" sz="1800" spc="4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spcBef>
                <a:spcPts val="935"/>
              </a:spcBef>
              <a:tabLst>
                <a:tab pos="329565" algn="l"/>
                <a:tab pos="330200" algn="l"/>
              </a:tabLst>
            </a:pP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Performs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checking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469265" lvl="1" indent="0">
              <a:lnSpc>
                <a:spcPct val="100000"/>
              </a:lnSpc>
              <a:spcBef>
                <a:spcPts val="840"/>
              </a:spcBef>
              <a:buNone/>
              <a:tabLst>
                <a:tab pos="786765" algn="l"/>
                <a:tab pos="787400" algn="l"/>
              </a:tabLst>
            </a:pPr>
            <a:endParaRPr lang="en-US" sz="1800" b="1" i="1" spc="6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9092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001A-536E-48FA-B6B1-0CC8024A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21"/>
          </a:xfrm>
        </p:spPr>
        <p:txBody>
          <a:bodyPr/>
          <a:lstStyle/>
          <a:p>
            <a:r>
              <a:rPr lang="en-US" sz="40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TCP</a:t>
            </a:r>
            <a:r>
              <a:rPr lang="en-US" sz="4000" i="0" spc="2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40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Package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C6510-9BD2-4AFC-8FED-E5056F28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848"/>
            <a:ext cx="10515600" cy="4989352"/>
          </a:xfrm>
        </p:spPr>
        <p:txBody>
          <a:bodyPr/>
          <a:lstStyle/>
          <a:p>
            <a:pPr marL="0" indent="0" algn="just">
              <a:buNone/>
            </a:pPr>
            <a:r>
              <a:rPr lang="en-IN" sz="2000" b="1" i="0" spc="-1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Output </a:t>
            </a:r>
            <a:r>
              <a:rPr lang="en-IN" sz="2000" b="1" i="0" spc="-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Processing</a:t>
            </a:r>
            <a:r>
              <a:rPr lang="en-IN" sz="2000" b="1" i="0" spc="8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2000" b="1" i="0" spc="-1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Module</a:t>
            </a:r>
          </a:p>
          <a:p>
            <a:pPr algn="just"/>
            <a:endParaRPr lang="en-US" sz="2000" spc="25" dirty="0">
              <a:solidFill>
                <a:srgbClr val="434343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algn="just"/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output</a:t>
            </a:r>
            <a:r>
              <a:rPr lang="en-US" sz="20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processing</a:t>
            </a:r>
            <a:r>
              <a:rPr lang="en-US" sz="20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module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handles 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</a:t>
            </a:r>
            <a:r>
              <a:rPr lang="en-US" sz="20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details</a:t>
            </a:r>
            <a:r>
              <a:rPr lang="en-US" sz="20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needed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20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out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received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from</a:t>
            </a:r>
            <a:r>
              <a:rPr lang="en-US" sz="20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application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program</a:t>
            </a:r>
            <a:r>
              <a:rPr lang="en-US" sz="20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</a:t>
            </a:r>
            <a:r>
              <a:rPr lang="en-US" sz="20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</a:t>
            </a:r>
            <a:r>
              <a:rPr lang="en-US" sz="20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20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20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b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ESTABLISHED</a:t>
            </a:r>
            <a:r>
              <a:rPr lang="en-US" sz="2000" b="1" spc="2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2000" b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STATE</a:t>
            </a:r>
            <a:r>
              <a:rPr lang="en-US" sz="2000" b="1" spc="-5" dirty="0">
                <a:solidFill>
                  <a:srgbClr val="434343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.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algn="just"/>
            <a:endParaRPr lang="en-US" sz="2000" spc="15" dirty="0">
              <a:solidFill>
                <a:srgbClr val="434343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algn="just"/>
            <a:r>
              <a:rPr lang="en-US" sz="20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This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module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handles</a:t>
            </a:r>
            <a:r>
              <a:rPr lang="en-US" sz="20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retransmission</a:t>
            </a:r>
            <a:r>
              <a:rPr lang="en-US" sz="2000" spc="2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time-outs, persistent</a:t>
            </a:r>
            <a:r>
              <a:rPr lang="en-US" sz="2000" spc="6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time-outs</a:t>
            </a:r>
            <a:r>
              <a:rPr lang="en-US" sz="2000" spc="-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</a:t>
            </a:r>
            <a:r>
              <a:rPr lang="en-US" sz="20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991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3109-BB66-46D1-8D70-2FABFCB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332"/>
          </a:xfrm>
        </p:spPr>
        <p:txBody>
          <a:bodyPr>
            <a:normAutofit/>
          </a:bodyPr>
          <a:lstStyle/>
          <a:p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UDP </a:t>
            </a:r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–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USER </a:t>
            </a:r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DATAGRAM</a:t>
            </a:r>
            <a:r>
              <a:rPr lang="en-IN" sz="3600" i="0" spc="-6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PROTOCOL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C284-F41A-4D97-A358-76CD1B7A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125"/>
            <a:ext cx="10515600" cy="5048075"/>
          </a:xfrm>
        </p:spPr>
        <p:txBody>
          <a:bodyPr>
            <a:normAutofit/>
          </a:bodyPr>
          <a:lstStyle/>
          <a:p>
            <a:pPr marL="297815" indent="-28575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Connectionless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endParaRPr lang="en-US" sz="1800" spc="2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Unreliable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transport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endParaRPr lang="en-US" sz="1800" spc="2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Located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application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layer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network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layer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TCP/IP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</a:t>
            </a:r>
            <a:r>
              <a:rPr lang="en-US" sz="18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suite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endParaRPr lang="en-US" sz="1800" spc="4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communication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using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port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0" indent="0">
              <a:buNone/>
            </a:pPr>
            <a:endParaRPr lang="en-IN" sz="1800" b="1" spc="45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0" indent="0">
              <a:buNone/>
            </a:pPr>
            <a:r>
              <a:rPr lang="en-IN" sz="1800" b="1" spc="4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Limitations of UDP</a:t>
            </a:r>
          </a:p>
          <a:p>
            <a:pPr marL="354330" indent="-342265">
              <a:lnSpc>
                <a:spcPct val="100000"/>
              </a:lnSpc>
              <a:spcBef>
                <a:spcPts val="90"/>
              </a:spcBef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There is no flow control mechanism.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695D46"/>
              </a:buClr>
              <a:buFont typeface="Arial"/>
              <a:buChar char="●"/>
            </a:pPr>
            <a:endParaRPr lang="en-US" sz="1800" spc="4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>
              <a:lnSpc>
                <a:spcPct val="100000"/>
              </a:lnSpc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There is no acknowledgement for received packets.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695D46"/>
              </a:buClr>
              <a:buFont typeface="Arial"/>
              <a:buChar char="●"/>
            </a:pPr>
            <a:endParaRPr lang="en-US" sz="1800" spc="4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>
              <a:lnSpc>
                <a:spcPct val="100000"/>
              </a:lnSpc>
              <a:buSzPct val="128571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Does not provide error control to some extent.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486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090E-847C-44E6-8040-88D692D3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>
            <a:normAutofit/>
          </a:bodyPr>
          <a:lstStyle/>
          <a:p>
            <a:pPr algn="ctr"/>
            <a:r>
              <a:rPr lang="en-US" sz="3200" i="0" spc="-1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Why would </a:t>
            </a:r>
            <a:r>
              <a:rPr lang="en-US" sz="3200" i="0" spc="-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 </a:t>
            </a:r>
            <a:r>
              <a:rPr lang="en-US" sz="3200" i="0" spc="-1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process </a:t>
            </a:r>
            <a:r>
              <a:rPr lang="en-US" sz="3200" i="0" spc="-1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want </a:t>
            </a:r>
            <a:r>
              <a:rPr lang="en-US" sz="3200" i="0" spc="-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to </a:t>
            </a:r>
            <a:r>
              <a:rPr lang="en-US" sz="3200" i="0" spc="-1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use UDP </a:t>
            </a:r>
            <a:r>
              <a:rPr lang="en-US" sz="3200" i="0" spc="-1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when  </a:t>
            </a:r>
            <a:r>
              <a:rPr lang="en-US" sz="3200" i="0" spc="-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it is</a:t>
            </a:r>
            <a:r>
              <a:rPr lang="en-US" sz="3200" i="0" spc="1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3200" i="0" spc="-1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powerless?</a:t>
            </a:r>
            <a:endParaRPr lang="en-IN" sz="3200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09393-CEFF-40E1-8955-A065475F5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96"/>
            <a:ext cx="10515600" cy="4645404"/>
          </a:xfrm>
        </p:spPr>
        <p:txBody>
          <a:bodyPr/>
          <a:lstStyle/>
          <a:p>
            <a:pPr marL="297815" indent="-285750" algn="just">
              <a:lnSpc>
                <a:spcPct val="100000"/>
              </a:lnSpc>
              <a:spcBef>
                <a:spcPts val="95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330" algn="l"/>
              </a:tabLst>
            </a:pPr>
            <a:endParaRPr lang="en-US" sz="1800" spc="3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5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330" algn="l"/>
              </a:tabLst>
            </a:pP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simple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</a:t>
            </a:r>
            <a:r>
              <a:rPr lang="en-US" sz="18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with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minimum</a:t>
            </a:r>
            <a:r>
              <a:rPr lang="en-US" sz="18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overhead.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5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330" algn="l"/>
              </a:tabLst>
            </a:pPr>
            <a:endParaRPr lang="en-US" sz="1800" spc="1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5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330" algn="l"/>
              </a:tabLst>
            </a:pP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Application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which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small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messages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without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reliability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in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 case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the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best.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5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330" algn="l"/>
              </a:tabLst>
            </a:pPr>
            <a:endParaRPr lang="en-US" sz="1800" spc="3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 algn="just">
              <a:lnSpc>
                <a:spcPct val="100000"/>
              </a:lnSpc>
              <a:spcBef>
                <a:spcPts val="95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330" algn="l"/>
              </a:tabLst>
            </a:pP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small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messages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less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no.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interactions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required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sender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receiver</a:t>
            </a: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compared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43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C71C-AD69-427E-AC41-EABAC19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446"/>
          </a:xfrm>
        </p:spPr>
        <p:txBody>
          <a:bodyPr>
            <a:normAutofit/>
          </a:bodyPr>
          <a:lstStyle/>
          <a:p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</a:rPr>
              <a:t>Byte ordering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F0CC-6A57-4BF6-AC6B-A575B25C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889" y="1317072"/>
            <a:ext cx="7373923" cy="485512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Special functions are applied through routines to convert host’s internal byte order representation to network byte order.</a:t>
            </a:r>
          </a:p>
          <a:p>
            <a:pPr marL="0" indent="0" algn="just">
              <a:buNone/>
            </a:pP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unsigned short </a:t>
            </a:r>
            <a:r>
              <a:rPr lang="en-IN" sz="18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htons</a:t>
            </a: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This function converts 16-bit (2-byte) data from host byte order to network byte order. </a:t>
            </a:r>
          </a:p>
          <a:p>
            <a:pPr marL="0" indent="0" algn="just">
              <a:buNone/>
            </a:pP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unsigned long </a:t>
            </a:r>
            <a:r>
              <a:rPr lang="en-IN" sz="18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htonl</a:t>
            </a: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This function converts 32-bit (4-byte) data from host byte order to network byte order. </a:t>
            </a:r>
          </a:p>
          <a:p>
            <a:pPr marL="0" indent="0" algn="just">
              <a:buNone/>
            </a:pP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unsigned short </a:t>
            </a:r>
            <a:r>
              <a:rPr lang="en-IN" sz="18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ntohs</a:t>
            </a: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This function converts 16-bit (2-byte) data from network byte order to host byte order. </a:t>
            </a:r>
          </a:p>
          <a:p>
            <a:pPr marL="0" indent="0" algn="just">
              <a:buNone/>
            </a:pP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unsigned long </a:t>
            </a:r>
            <a:r>
              <a:rPr lang="en-IN" sz="18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ntohl</a:t>
            </a: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just"/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This function converts 32-bit (4- byte) data from network byte order to host byte order.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F07AC-39A9-40BD-8C98-45587E9F8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4" t="22386" r="48395" b="55107"/>
          <a:stretch/>
        </p:blipFill>
        <p:spPr>
          <a:xfrm>
            <a:off x="838200" y="2416027"/>
            <a:ext cx="3817689" cy="2197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DA718-483B-47E8-9BB8-80931EB3D9B4}"/>
              </a:ext>
            </a:extLst>
          </p:cNvPr>
          <p:cNvSpPr txBox="1"/>
          <p:nvPr/>
        </p:nvSpPr>
        <p:spPr>
          <a:xfrm>
            <a:off x="1794733" y="4613944"/>
            <a:ext cx="19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Byte Ordering Functions</a:t>
            </a:r>
          </a:p>
        </p:txBody>
      </p:sp>
    </p:spTree>
    <p:extLst>
      <p:ext uri="{BB962C8B-B14F-4D97-AF65-F5344CB8AC3E}">
        <p14:creationId xmlns:p14="http://schemas.microsoft.com/office/powerpoint/2010/main" val="244348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5987-C800-49B9-BCE7-FDE3DAA2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387"/>
          </a:xfrm>
        </p:spPr>
        <p:txBody>
          <a:bodyPr>
            <a:normAutofit/>
          </a:bodyPr>
          <a:lstStyle/>
          <a:p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UDP</a:t>
            </a:r>
            <a:r>
              <a:rPr lang="en-IN" sz="3600" i="0" spc="-4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Services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165-F63D-4DC4-8256-A9AACD7C8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50" y="922789"/>
            <a:ext cx="6828639" cy="5494789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spcBef>
                <a:spcPts val="1095"/>
              </a:spcBef>
              <a:spcAft>
                <a:spcPts val="0"/>
              </a:spcAft>
              <a:buNone/>
              <a:tabLst>
                <a:tab pos="1011555" algn="l"/>
              </a:tabLst>
            </a:pPr>
            <a:r>
              <a:rPr lang="en-US" sz="2800" b="1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Process </a:t>
            </a:r>
            <a:r>
              <a:rPr lang="en-US" sz="2800" b="1" spc="-15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Process</a:t>
            </a:r>
            <a:r>
              <a:rPr lang="en-US" sz="2800" b="1" spc="60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communication</a:t>
            </a:r>
            <a:endParaRPr lang="en-IN" sz="28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662940" lvl="0" indent="-342900" algn="just">
              <a:lnSpc>
                <a:spcPct val="153000"/>
              </a:lnSpc>
              <a:spcBef>
                <a:spcPts val="138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011555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UDP provides process-to-process communication using sockets, a combination of IP addresses and port numbers. </a:t>
            </a:r>
            <a:r>
              <a:rPr lang="en-US" sz="28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Several 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port numbers used </a:t>
            </a:r>
            <a:r>
              <a:rPr lang="en-US" sz="28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by</a:t>
            </a:r>
            <a:r>
              <a:rPr lang="en-US" sz="2800" spc="13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spc="-7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UDP.</a:t>
            </a:r>
          </a:p>
          <a:p>
            <a:pPr marL="0" lvl="0" indent="0" algn="just">
              <a:spcBef>
                <a:spcPts val="1505"/>
              </a:spcBef>
              <a:spcAft>
                <a:spcPts val="0"/>
              </a:spcAft>
              <a:buNone/>
              <a:tabLst>
                <a:tab pos="497840" algn="l"/>
              </a:tabLst>
            </a:pPr>
            <a:r>
              <a:rPr lang="en-US" sz="2800" b="1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Connectionless</a:t>
            </a:r>
            <a:r>
              <a:rPr lang="en-US" sz="2800" b="1" spc="-25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services</a:t>
            </a:r>
            <a:endParaRPr lang="en-IN" sz="28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4765" lvl="0" indent="-342900" algn="just">
              <a:lnSpc>
                <a:spcPct val="153000"/>
              </a:lnSpc>
              <a:spcBef>
                <a:spcPts val="150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011555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Each datagram is independent </a:t>
            </a:r>
            <a:r>
              <a:rPr lang="en-US" sz="2800" spc="-2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even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it comes from same source and </a:t>
            </a:r>
            <a:r>
              <a:rPr lang="en-US" sz="2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delivered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in same destination.</a:t>
            </a:r>
            <a:endParaRPr lang="en-IN" sz="2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ts val="2780"/>
              </a:lnSpc>
              <a:spcBef>
                <a:spcPts val="150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011555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datagrams </a:t>
            </a:r>
            <a:r>
              <a:rPr lang="en-US" sz="2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are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not</a:t>
            </a:r>
            <a:r>
              <a:rPr lang="en-US" sz="2800" spc="-6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numbered.</a:t>
            </a:r>
            <a:endParaRPr lang="en-IN" sz="2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24130" lvl="0" indent="-342900" algn="just">
              <a:lnSpc>
                <a:spcPct val="153000"/>
              </a:lnSpc>
              <a:spcBef>
                <a:spcPts val="151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011555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No connection establishments is done.</a:t>
            </a:r>
          </a:p>
          <a:p>
            <a:pPr marL="342900" marR="24130" indent="-342900" algn="just">
              <a:lnSpc>
                <a:spcPct val="153000"/>
              </a:lnSpc>
              <a:spcBef>
                <a:spcPts val="1510"/>
              </a:spcBef>
              <a:buSzPts val="2400"/>
              <a:buFont typeface="Wingdings" panose="05000000000000000000" pitchFamily="2" charset="2"/>
              <a:buChar char=""/>
              <a:tabLst>
                <a:tab pos="1011555" algn="l"/>
              </a:tabLst>
            </a:pPr>
            <a:r>
              <a:rPr lang="en-US" sz="2800" dirty="0"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annot send a stream of data </a:t>
            </a:r>
            <a:r>
              <a:rPr lang="en-US" sz="28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2800" spc="-8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UDP,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It will chop them </a:t>
            </a:r>
            <a:r>
              <a:rPr lang="en-US" sz="2800" spc="-2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into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different packets  related user</a:t>
            </a:r>
            <a:r>
              <a:rPr lang="en-US" sz="2800" spc="-11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datagrams.</a:t>
            </a:r>
            <a:endParaRPr lang="en-IN" sz="2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5" name="image59.png">
            <a:extLst>
              <a:ext uri="{FF2B5EF4-FFF2-40B4-BE49-F238E27FC236}">
                <a16:creationId xmlns:a16="http://schemas.microsoft.com/office/drawing/2014/main" id="{E6A79884-6207-49BC-B228-C1D522E8C3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57576"/>
            <a:ext cx="4211972" cy="35435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685B8C-EB40-4B95-BD23-C8837BD1BB72}"/>
              </a:ext>
            </a:extLst>
          </p:cNvPr>
          <p:cNvSpPr txBox="1"/>
          <p:nvPr/>
        </p:nvSpPr>
        <p:spPr>
          <a:xfrm>
            <a:off x="1117833" y="52597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Well Known Ports used in UDP</a:t>
            </a:r>
          </a:p>
        </p:txBody>
      </p:sp>
    </p:spTree>
    <p:extLst>
      <p:ext uri="{BB962C8B-B14F-4D97-AF65-F5344CB8AC3E}">
        <p14:creationId xmlns:p14="http://schemas.microsoft.com/office/powerpoint/2010/main" val="944599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AA8F-53B6-48BB-9FEC-0E97CF52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332"/>
          </a:xfrm>
        </p:spPr>
        <p:txBody>
          <a:bodyPr/>
          <a:lstStyle/>
          <a:p>
            <a:r>
              <a:rPr lang="en-IN" sz="40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UDP</a:t>
            </a:r>
            <a:r>
              <a:rPr lang="en-IN" sz="4000" i="0" spc="-4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40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Services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0541-5A87-4C39-BFEE-BBD61F19E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458"/>
            <a:ext cx="10515600" cy="5148742"/>
          </a:xfrm>
        </p:spPr>
        <p:txBody>
          <a:bodyPr>
            <a:normAutofit fontScale="62500" lnSpcReduction="20000"/>
          </a:bodyPr>
          <a:lstStyle/>
          <a:p>
            <a:pPr marL="0" lvl="0" indent="0" algn="just">
              <a:spcBef>
                <a:spcPts val="35"/>
              </a:spcBef>
              <a:spcAft>
                <a:spcPts val="0"/>
              </a:spcAft>
              <a:buNone/>
              <a:tabLst>
                <a:tab pos="497840" algn="l"/>
              </a:tabLst>
            </a:pPr>
            <a:r>
              <a:rPr lang="en-US" sz="2800" b="1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Flow</a:t>
            </a:r>
            <a:r>
              <a:rPr lang="en-US" sz="2800" b="1" spc="-10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</a:t>
            </a:r>
            <a:endParaRPr lang="en-IN" sz="28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R="714375" algn="just">
              <a:lnSpc>
                <a:spcPct val="153000"/>
              </a:lnSpc>
              <a:spcBef>
                <a:spcPts val="965"/>
              </a:spcBef>
              <a:buSzPts val="2400"/>
              <a:tabLst>
                <a:tab pos="955040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No Flow Control and no window mechanism.</a:t>
            </a:r>
            <a:endParaRPr lang="en-IN" sz="2800" dirty="0"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R="714375" algn="just">
              <a:lnSpc>
                <a:spcPct val="153000"/>
              </a:lnSpc>
              <a:spcBef>
                <a:spcPts val="965"/>
              </a:spcBef>
              <a:buSzPts val="2400"/>
              <a:tabLst>
                <a:tab pos="955040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</a:t>
            </a:r>
            <a:r>
              <a:rPr lang="en-US" sz="2800" spc="-2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receiver may </a:t>
            </a:r>
            <a:r>
              <a:rPr lang="en-US" sz="2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overflow</a:t>
            </a:r>
            <a:r>
              <a:rPr lang="en-US" sz="2800" spc="25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with</a:t>
            </a:r>
            <a:r>
              <a:rPr lang="en-IN" sz="2800" dirty="0"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incoming messages.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 algn="just">
              <a:spcBef>
                <a:spcPts val="1615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497840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UDP should </a:t>
            </a:r>
            <a:r>
              <a:rPr lang="en-US" sz="2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provide for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this service, if</a:t>
            </a:r>
            <a:r>
              <a:rPr lang="en-US" sz="2800" spc="-4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needed.</a:t>
            </a:r>
            <a:r>
              <a:rPr lang="en-US" sz="2800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</a:p>
          <a:p>
            <a:pPr marL="0" lvl="0" indent="0" algn="just">
              <a:spcBef>
                <a:spcPts val="1615"/>
              </a:spcBef>
              <a:spcAft>
                <a:spcPts val="0"/>
              </a:spcAft>
              <a:buNone/>
              <a:tabLst>
                <a:tab pos="497840" algn="l"/>
              </a:tabLst>
            </a:pPr>
            <a:r>
              <a:rPr lang="en-US" sz="2800" b="1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Error</a:t>
            </a:r>
            <a:r>
              <a:rPr lang="en-US" sz="2800" b="1" spc="-45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6F2F9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</a:t>
            </a:r>
            <a:endParaRPr lang="en-IN" sz="28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 algn="just">
              <a:spcBef>
                <a:spcPts val="97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011555" algn="l"/>
                <a:tab pos="1743710" algn="l"/>
                <a:tab pos="2818130" algn="l"/>
                <a:tab pos="4118610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No Error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mechanism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except for checksum.</a:t>
            </a:r>
            <a:endParaRPr lang="en-IN" sz="2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4765" lvl="0" indent="-342900" algn="just">
              <a:lnSpc>
                <a:spcPct val="153000"/>
              </a:lnSpc>
              <a:spcBef>
                <a:spcPts val="151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011555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Sender is unknown about the loss and</a:t>
            </a:r>
            <a:r>
              <a:rPr lang="en-US" sz="28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duplication.</a:t>
            </a:r>
            <a:endParaRPr lang="en-IN" sz="2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4130" lvl="0" indent="-342900" algn="just">
              <a:lnSpc>
                <a:spcPct val="153000"/>
              </a:lnSpc>
              <a:spcBef>
                <a:spcPts val="1505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011555" algn="l"/>
                <a:tab pos="2388870" algn="l"/>
              </a:tabLst>
            </a:pP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When error detects in </a:t>
            </a:r>
            <a:r>
              <a:rPr lang="en-US" sz="28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receiver 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datagram is</a:t>
            </a:r>
            <a:r>
              <a:rPr lang="en-US" sz="28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discarded.</a:t>
            </a:r>
          </a:p>
          <a:p>
            <a:pPr marL="0" marR="24130" indent="0" algn="just">
              <a:lnSpc>
                <a:spcPct val="153000"/>
              </a:lnSpc>
              <a:spcBef>
                <a:spcPts val="1505"/>
              </a:spcBef>
              <a:buNone/>
              <a:tabLst>
                <a:tab pos="1011555" algn="l"/>
                <a:tab pos="2388870" algn="l"/>
              </a:tabLst>
            </a:pP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Congestion control </a:t>
            </a:r>
          </a:p>
          <a:p>
            <a:pPr marL="342900" marR="24130" indent="-342900" algn="just">
              <a:lnSpc>
                <a:spcPct val="153000"/>
              </a:lnSpc>
              <a:spcBef>
                <a:spcPts val="1505"/>
              </a:spcBef>
              <a:buFont typeface="Wingdings" panose="05000000000000000000" pitchFamily="2" charset="2"/>
              <a:buChar char=""/>
              <a:tabLst>
                <a:tab pos="1011555" algn="l"/>
                <a:tab pos="2388870" algn="l"/>
              </a:tabLst>
            </a:pPr>
            <a:r>
              <a:rPr lang="en-US" sz="2900" dirty="0">
                <a:latin typeface="Cambria" panose="02040503050406030204" pitchFamily="18" charset="0"/>
                <a:ea typeface="Cambria" panose="02040503050406030204" pitchFamily="18" charset="0"/>
              </a:rPr>
              <a:t>Does not provide congestion control and has an assumption that the packets are  small and sporadic so they cant create congestion.</a:t>
            </a:r>
          </a:p>
          <a:p>
            <a:pPr marL="342900" marR="24130" lvl="0" indent="-342900" algn="just">
              <a:lnSpc>
                <a:spcPct val="153000"/>
              </a:lnSpc>
              <a:spcBef>
                <a:spcPts val="1505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011555" algn="l"/>
                <a:tab pos="2388870" algn="l"/>
              </a:tabLst>
            </a:pPr>
            <a:endParaRPr lang="en-IN" sz="2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1985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E027-11A3-4275-966D-791F4625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UDP</a:t>
            </a:r>
            <a:r>
              <a:rPr lang="en-IN" sz="4000" i="0" spc="-4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40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Services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20069-338F-40CC-B535-AFA3A10DF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754" y="1333850"/>
            <a:ext cx="6096000" cy="483835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b="1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Checksum</a:t>
            </a:r>
            <a:endParaRPr lang="en-IN" sz="1800" b="1" dirty="0">
              <a:solidFill>
                <a:srgbClr val="7030A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R="234315" lvl="0" algn="just">
              <a:lnSpc>
                <a:spcPct val="101000"/>
              </a:lnSpc>
              <a:spcBef>
                <a:spcPts val="70"/>
              </a:spcBef>
              <a:spcAft>
                <a:spcPts val="0"/>
              </a:spcAft>
              <a:tabLst>
                <a:tab pos="1125220" algn="l"/>
                <a:tab pos="1125855" algn="l"/>
                <a:tab pos="203962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Three sections: a pseudo </a:t>
            </a:r>
            <a:r>
              <a:rPr lang="en-US" sz="1800" spc="-3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header,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UDP </a:t>
            </a:r>
            <a:r>
              <a:rPr lang="en-US" sz="1800" spc="-3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header,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and the data coming from the application</a:t>
            </a:r>
            <a:r>
              <a:rPr lang="en-US" sz="1800" spc="-5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spc="-6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layer.</a:t>
            </a:r>
          </a:p>
          <a:p>
            <a:pPr marL="297815" indent="-285750" algn="just">
              <a:lnSpc>
                <a:spcPct val="100000"/>
              </a:lnSpc>
              <a:spcBef>
                <a:spcPts val="165"/>
              </a:spcBef>
              <a:buFont typeface="Wingdings" panose="05000000000000000000" pitchFamily="2" charset="2"/>
              <a:buChar char="ü"/>
              <a:tabLst>
                <a:tab pos="186690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65" indent="0" algn="just">
              <a:lnSpc>
                <a:spcPct val="100000"/>
              </a:lnSpc>
              <a:spcBef>
                <a:spcPts val="165"/>
              </a:spcBef>
              <a:buNone/>
              <a:tabLst>
                <a:tab pos="18669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Pseudo header</a:t>
            </a:r>
          </a:p>
          <a:p>
            <a:pPr marL="641984" lvl="1" indent="-285750" algn="just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455295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It is a part of the IP header</a:t>
            </a:r>
          </a:p>
          <a:p>
            <a:pPr marL="641984" lvl="1" indent="-285750" algn="just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455295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41984" lvl="1" indent="-285750" algn="just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455295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Encapsulated with some fields with 0’s</a:t>
            </a:r>
          </a:p>
          <a:p>
            <a:pPr marL="641984" lvl="1" indent="-285750" algn="just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455295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41984" lvl="1" indent="-285750" algn="just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455295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Protocol field to differentiate between UDP and TCP</a:t>
            </a:r>
          </a:p>
          <a:p>
            <a:pPr marL="641984" lvl="1" indent="-285750" algn="just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455295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41984" lvl="1" indent="-285750" algn="just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455295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The value of the protocol field is 17. If it is changed then the packet gets discarded at receiver end.</a:t>
            </a:r>
          </a:p>
          <a:p>
            <a:pPr marR="234315" lvl="0" algn="just">
              <a:lnSpc>
                <a:spcPct val="101000"/>
              </a:lnSpc>
              <a:spcBef>
                <a:spcPts val="70"/>
              </a:spcBef>
              <a:spcAft>
                <a:spcPts val="0"/>
              </a:spcAft>
              <a:tabLst>
                <a:tab pos="1125220" algn="l"/>
                <a:tab pos="1125855" algn="l"/>
                <a:tab pos="2039620" algn="l"/>
              </a:tabLst>
            </a:pPr>
            <a:endParaRPr lang="en-US" sz="2800" spc="-6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2065" indent="0">
              <a:lnSpc>
                <a:spcPct val="100000"/>
              </a:lnSpc>
              <a:spcBef>
                <a:spcPts val="365"/>
              </a:spcBef>
              <a:buNone/>
              <a:tabLst>
                <a:tab pos="18669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UDP header</a:t>
            </a:r>
          </a:p>
          <a:p>
            <a:pPr marL="12065" indent="0">
              <a:lnSpc>
                <a:spcPct val="100000"/>
              </a:lnSpc>
              <a:spcBef>
                <a:spcPts val="270"/>
              </a:spcBef>
              <a:buNone/>
              <a:tabLst>
                <a:tab pos="18669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</a:p>
          <a:p>
            <a:pPr marL="297815" indent="-285750">
              <a:lnSpc>
                <a:spcPct val="100000"/>
              </a:lnSpc>
              <a:spcBef>
                <a:spcPts val="270"/>
              </a:spcBef>
              <a:buFont typeface="Wingdings" panose="05000000000000000000" pitchFamily="2" charset="2"/>
              <a:buChar char="§"/>
              <a:tabLst>
                <a:tab pos="18669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communication from the application layer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D6093-0414-4A74-A2B7-E6EFCA26D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2" t="26300" r="32982" b="38103"/>
          <a:stretch/>
        </p:blipFill>
        <p:spPr>
          <a:xfrm>
            <a:off x="838200" y="2083384"/>
            <a:ext cx="4835554" cy="2840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AA273-C629-4F80-A14B-DD5A7B5FD001}"/>
              </a:ext>
            </a:extLst>
          </p:cNvPr>
          <p:cNvSpPr txBox="1"/>
          <p:nvPr/>
        </p:nvSpPr>
        <p:spPr>
          <a:xfrm>
            <a:off x="838200" y="4994270"/>
            <a:ext cx="4488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5110" algn="ctr">
              <a:spcBef>
                <a:spcPts val="1380"/>
              </a:spcBef>
              <a:spcAft>
                <a:spcPts val="0"/>
              </a:spcAft>
            </a:pPr>
            <a:r>
              <a:rPr lang="en-US" sz="1800" b="1" i="1" dirty="0">
                <a:solidFill>
                  <a:srgbClr val="C44F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Pseudo header for checksum calculation</a:t>
            </a:r>
            <a:endParaRPr lang="en-IN" sz="1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67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3B7A-9FE1-4888-9BD6-55ECA35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666"/>
          </a:xfrm>
        </p:spPr>
        <p:txBody>
          <a:bodyPr/>
          <a:lstStyle/>
          <a:p>
            <a:r>
              <a:rPr lang="en-IN" sz="40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UDP</a:t>
            </a:r>
            <a:r>
              <a:rPr lang="en-IN" sz="4000" i="0" spc="-4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40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Services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5EF9-1301-455C-9B5F-ECF0204F3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459"/>
            <a:ext cx="10515600" cy="4997741"/>
          </a:xfrm>
        </p:spPr>
        <p:txBody>
          <a:bodyPr>
            <a:normAutofit/>
          </a:bodyPr>
          <a:lstStyle/>
          <a:p>
            <a:pPr marL="0" lvl="0" indent="0" algn="just">
              <a:spcBef>
                <a:spcPts val="1510"/>
              </a:spcBef>
              <a:spcAft>
                <a:spcPts val="0"/>
              </a:spcAft>
              <a:buClr>
                <a:srgbClr val="001F5F"/>
              </a:buClr>
              <a:buSzPts val="2400"/>
              <a:buNone/>
              <a:tabLst>
                <a:tab pos="641350" algn="l"/>
              </a:tabLst>
            </a:pPr>
            <a:r>
              <a:rPr lang="en-US" sz="1900" b="1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Encapsulation and</a:t>
            </a:r>
            <a:r>
              <a:rPr lang="en-US" sz="1900" b="1" spc="-15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900" b="1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Decapsulation</a:t>
            </a:r>
            <a:endParaRPr lang="en-IN" sz="1900" b="1" dirty="0">
              <a:solidFill>
                <a:srgbClr val="7030A0"/>
              </a:solidFill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0" lvl="0" indent="0" algn="just">
              <a:spcBef>
                <a:spcPts val="1510"/>
              </a:spcBef>
              <a:spcAft>
                <a:spcPts val="0"/>
              </a:spcAft>
              <a:buClr>
                <a:srgbClr val="001F5F"/>
              </a:buClr>
              <a:buSzPts val="2400"/>
              <a:buNone/>
              <a:tabLst>
                <a:tab pos="641350" algn="l"/>
              </a:tabLst>
            </a:pPr>
            <a:r>
              <a:rPr lang="en-US" sz="1900" b="1" dirty="0">
                <a:solidFill>
                  <a:srgbClr val="80008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Encapsulation</a:t>
            </a:r>
            <a:endParaRPr lang="en-IN" sz="1900" b="1" dirty="0">
              <a:solidFill>
                <a:srgbClr val="80008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spcBef>
                <a:spcPts val="1510"/>
              </a:spcBef>
              <a:buClr>
                <a:srgbClr val="001F5F"/>
              </a:buClr>
              <a:buSzPts val="2400"/>
              <a:tabLst>
                <a:tab pos="641350" algn="l"/>
              </a:tabLst>
            </a:pP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 process send message through UDP</a:t>
            </a:r>
            <a:endParaRPr lang="en-IN" sz="1900" dirty="0"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algn="just">
              <a:spcBef>
                <a:spcPts val="1510"/>
              </a:spcBef>
              <a:buClr>
                <a:srgbClr val="001F5F"/>
              </a:buClr>
              <a:buSzPts val="2400"/>
              <a:tabLst>
                <a:tab pos="641350" algn="l"/>
              </a:tabLst>
            </a:pP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Along with a pair of socket address</a:t>
            </a:r>
            <a:r>
              <a:rPr lang="en-US" sz="1900" spc="3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and</a:t>
            </a:r>
            <a:r>
              <a:rPr lang="en-IN" sz="1900" dirty="0"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9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length of data.</a:t>
            </a:r>
          </a:p>
          <a:p>
            <a:pPr algn="just">
              <a:spcBef>
                <a:spcPts val="1510"/>
              </a:spcBef>
              <a:buClr>
                <a:srgbClr val="001F5F"/>
              </a:buClr>
              <a:buSzPts val="2400"/>
              <a:tabLst>
                <a:tab pos="641350" algn="l"/>
              </a:tabLst>
            </a:pP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UDP </a:t>
            </a:r>
            <a:r>
              <a:rPr lang="en-US" sz="1900" spc="-2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receives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data and add UDP header then pass </a:t>
            </a:r>
            <a:r>
              <a:rPr lang="en-US" sz="19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IP with</a:t>
            </a:r>
            <a:r>
              <a:rPr lang="en-US" sz="19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socket.</a:t>
            </a:r>
          </a:p>
          <a:p>
            <a:pPr algn="just">
              <a:spcBef>
                <a:spcPts val="1510"/>
              </a:spcBef>
              <a:buClr>
                <a:srgbClr val="001F5F"/>
              </a:buClr>
              <a:buSzPts val="2400"/>
              <a:tabLst>
                <a:tab pos="641350" algn="l"/>
              </a:tabLst>
            </a:pP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IP add its own header using </a:t>
            </a:r>
            <a:r>
              <a:rPr lang="en-US" sz="19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value</a:t>
            </a:r>
            <a:r>
              <a:rPr lang="en-US" sz="1900" spc="27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9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17 </a:t>
            </a:r>
            <a:r>
              <a:rPr lang="en-US" sz="19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 protocol field. </a:t>
            </a:r>
          </a:p>
          <a:p>
            <a:pPr algn="just">
              <a:spcBef>
                <a:spcPts val="1510"/>
              </a:spcBef>
              <a:buClr>
                <a:srgbClr val="001F5F"/>
              </a:buClr>
              <a:buSzPts val="2400"/>
              <a:tabLst>
                <a:tab pos="641350" algn="l"/>
              </a:tabLst>
            </a:pP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Indicating UDP</a:t>
            </a:r>
            <a:r>
              <a:rPr lang="en-US" sz="1900" spc="-5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protocol.</a:t>
            </a:r>
          </a:p>
          <a:p>
            <a:pPr algn="just">
              <a:spcBef>
                <a:spcPts val="1510"/>
              </a:spcBef>
              <a:buClr>
                <a:srgbClr val="001F5F"/>
              </a:buClr>
              <a:buSzPts val="2400"/>
              <a:tabLst>
                <a:tab pos="641350" algn="l"/>
              </a:tabLst>
            </a:pP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IP datagram is then passed </a:t>
            </a:r>
            <a:r>
              <a:rPr lang="en-US" sz="19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data link</a:t>
            </a:r>
            <a:r>
              <a:rPr lang="en-US" sz="1900" spc="-1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900" spc="-6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layer.</a:t>
            </a:r>
            <a:endParaRPr lang="en-IN" sz="1900" spc="-60" dirty="0"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algn="just">
              <a:spcBef>
                <a:spcPts val="1510"/>
              </a:spcBef>
              <a:buClr>
                <a:srgbClr val="001F5F"/>
              </a:buClr>
              <a:buSzPts val="2400"/>
              <a:tabLst>
                <a:tab pos="641350" algn="l"/>
              </a:tabLst>
            </a:pP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data link </a:t>
            </a:r>
            <a:r>
              <a:rPr lang="en-US" sz="19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layer </a:t>
            </a:r>
            <a:r>
              <a:rPr lang="en-US" sz="1900" spc="-2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receives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IP datagram and passes it </a:t>
            </a:r>
            <a:r>
              <a:rPr lang="en-US" sz="19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physical </a:t>
            </a:r>
            <a:r>
              <a:rPr lang="en-US" sz="1900" spc="-6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layer.</a:t>
            </a:r>
            <a:endParaRPr lang="en-IN" sz="1900" spc="-60" dirty="0"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algn="just">
              <a:spcBef>
                <a:spcPts val="1510"/>
              </a:spcBef>
              <a:buClr>
                <a:srgbClr val="001F5F"/>
              </a:buClr>
              <a:buSzPts val="2400"/>
              <a:tabLst>
                <a:tab pos="641350" algn="l"/>
              </a:tabLst>
            </a:pP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physical </a:t>
            </a:r>
            <a:r>
              <a:rPr lang="en-US" sz="19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layer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encodes the bits into electrical or optical signals and sends it </a:t>
            </a:r>
            <a:r>
              <a:rPr lang="en-US" sz="19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remote</a:t>
            </a:r>
            <a:r>
              <a:rPr lang="en-US" sz="19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9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machine.</a:t>
            </a:r>
            <a:endParaRPr lang="en-IN" sz="19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113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F8F43-B668-4113-A746-61F7B6B5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79" y="864536"/>
            <a:ext cx="10485767" cy="4905191"/>
          </a:xfrm>
        </p:spPr>
        <p:txBody>
          <a:bodyPr>
            <a:normAutofit lnSpcReduction="10000"/>
          </a:bodyPr>
          <a:lstStyle/>
          <a:p>
            <a:pPr marL="457200" lvl="1" indent="0" algn="just">
              <a:lnSpc>
                <a:spcPct val="100000"/>
              </a:lnSpc>
              <a:spcBef>
                <a:spcPts val="2770"/>
              </a:spcBef>
              <a:spcAft>
                <a:spcPts val="0"/>
              </a:spcAft>
              <a:buClr>
                <a:srgbClr val="800080"/>
              </a:buClr>
              <a:buSzPts val="2400"/>
              <a:buNone/>
              <a:tabLst>
                <a:tab pos="770255" algn="l"/>
              </a:tabLst>
            </a:pPr>
            <a:r>
              <a:rPr lang="en-US" sz="2000" b="1" i="1" dirty="0">
                <a:solidFill>
                  <a:srgbClr val="800080"/>
                </a:solidFill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Decapsulation</a:t>
            </a:r>
            <a:endParaRPr lang="en-IN" sz="2000" b="1" i="1" dirty="0"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457200" lvl="1" indent="0" algn="just">
              <a:lnSpc>
                <a:spcPct val="100000"/>
              </a:lnSpc>
              <a:spcBef>
                <a:spcPts val="2770"/>
              </a:spcBef>
              <a:spcAft>
                <a:spcPts val="0"/>
              </a:spcAft>
              <a:buClr>
                <a:srgbClr val="800080"/>
              </a:buClr>
              <a:buSzPts val="2400"/>
              <a:buNone/>
              <a:tabLst>
                <a:tab pos="770255" algn="l"/>
              </a:tabLst>
            </a:pPr>
            <a:r>
              <a:rPr lang="en-US" sz="1800" spc="-20" dirty="0">
                <a:solidFill>
                  <a:srgbClr val="33CC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At </a:t>
            </a:r>
            <a:r>
              <a:rPr lang="en-US" sz="1800" dirty="0">
                <a:solidFill>
                  <a:srgbClr val="33CC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destination</a:t>
            </a:r>
            <a:r>
              <a:rPr lang="en-US" sz="1800" spc="-20" dirty="0">
                <a:solidFill>
                  <a:srgbClr val="33CC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33CC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host</a:t>
            </a:r>
            <a:endParaRPr lang="en-I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R="6185535" lvl="2">
              <a:lnSpc>
                <a:spcPct val="101000"/>
              </a:lnSpc>
              <a:spcBef>
                <a:spcPts val="65"/>
              </a:spcBef>
              <a:buSzPts val="2400"/>
              <a:buFont typeface="Wingdings" panose="05000000000000000000" pitchFamily="2" charset="2"/>
              <a:buChar char="ü"/>
              <a:tabLst>
                <a:tab pos="168465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The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physical </a:t>
            </a:r>
            <a:r>
              <a:rPr lang="en-US" sz="1800" spc="-2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layer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decodes the signals and pass it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to the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data link</a:t>
            </a:r>
            <a:r>
              <a:rPr lang="en-US" sz="1800" spc="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 </a:t>
            </a:r>
            <a:r>
              <a:rPr lang="en-US" sz="1800" spc="-6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layer.</a:t>
            </a:r>
            <a:endParaRPr lang="en-IN" sz="1800" spc="-60" dirty="0">
              <a:latin typeface="Cambria" panose="02040503050406030204" pitchFamily="18" charset="0"/>
              <a:ea typeface="Cambria" panose="02040503050406030204" pitchFamily="18" charset="0"/>
              <a:cs typeface="Wingdings" panose="05000000000000000000" pitchFamily="2" charset="2"/>
            </a:endParaRPr>
          </a:p>
          <a:p>
            <a:pPr marR="6185535" lvl="2">
              <a:lnSpc>
                <a:spcPct val="101000"/>
              </a:lnSpc>
              <a:spcBef>
                <a:spcPts val="65"/>
              </a:spcBef>
              <a:buSzPts val="2400"/>
              <a:buFont typeface="Wingdings" panose="05000000000000000000" pitchFamily="2" charset="2"/>
              <a:buChar char="ü"/>
              <a:tabLst>
                <a:tab pos="168465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The data link </a:t>
            </a:r>
            <a:r>
              <a:rPr lang="en-US" sz="1800" spc="-2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layer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uses the header (and</a:t>
            </a:r>
            <a:r>
              <a:rPr lang="en-US" sz="1800" spc="-2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the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trailer) to check the data.</a:t>
            </a:r>
          </a:p>
          <a:p>
            <a:pPr marL="1143000" lvl="2" indent="-228600" algn="just"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227455" algn="l"/>
              </a:tabLst>
            </a:pPr>
            <a:r>
              <a:rPr lang="en-US" sz="1800" dirty="0">
                <a:solidFill>
                  <a:srgbClr val="33CC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If there is no</a:t>
            </a:r>
            <a:r>
              <a:rPr lang="en-US" sz="1800" spc="-45" dirty="0">
                <a:solidFill>
                  <a:srgbClr val="33CC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33CC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error</a:t>
            </a:r>
            <a:endParaRPr lang="en-IN" sz="1800" dirty="0">
              <a:solidFill>
                <a:srgbClr val="33CC33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lvl="2" algn="just"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227455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he header and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trailer </a:t>
            </a:r>
            <a:r>
              <a:rPr lang="en-US" sz="18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are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dropped , datagram is passed </a:t>
            </a:r>
            <a:r>
              <a:rPr lang="en-US" sz="1800" spc="-2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to </a:t>
            </a:r>
            <a:r>
              <a:rPr lang="en-US" sz="1800" spc="-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Wingdings" panose="05000000000000000000" pitchFamily="2" charset="2"/>
              </a:rPr>
              <a:t>IP.</a:t>
            </a:r>
          </a:p>
          <a:p>
            <a:pPr lvl="2" algn="just"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22745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header is dropped and the user datagram is passed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UDP with the sender and </a:t>
            </a:r>
            <a:r>
              <a:rPr lang="en-US" sz="18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receiver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IP</a:t>
            </a:r>
            <a:r>
              <a:rPr lang="en-US" sz="18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addresses.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lvl="2" algn="just"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22745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Checksum is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check the entire user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datagram.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lvl="2" algn="just"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227455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he header is dropped and the application data along with the sender socket address is passed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sz="1800" spc="1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process.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lvl="2" algn="just"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122745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sender socket address is passed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process in case it needs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respond </a:t>
            </a:r>
            <a:r>
              <a:rPr lang="en-US" sz="1800" spc="-2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message</a:t>
            </a:r>
            <a:r>
              <a:rPr lang="en-US" sz="1800" spc="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received.</a:t>
            </a:r>
            <a:endParaRPr lang="en-I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914400" lvl="2" indent="0" algn="just">
              <a:spcBef>
                <a:spcPts val="70"/>
              </a:spcBef>
              <a:spcAft>
                <a:spcPts val="0"/>
              </a:spcAft>
              <a:buNone/>
              <a:tabLst>
                <a:tab pos="1227455" algn="l"/>
              </a:tabLst>
            </a:pPr>
            <a:endParaRPr lang="en-I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Wingdings" panose="05000000000000000000" pitchFamily="2" charset="2"/>
            </a:endParaRPr>
          </a:p>
          <a:p>
            <a:pPr marL="914400" marR="6185535" lvl="2" indent="0">
              <a:lnSpc>
                <a:spcPct val="101000"/>
              </a:lnSpc>
              <a:spcBef>
                <a:spcPts val="65"/>
              </a:spcBef>
              <a:buSzPts val="2400"/>
              <a:buNone/>
              <a:tabLst>
                <a:tab pos="1684655" algn="l"/>
              </a:tabLst>
            </a:pPr>
            <a:endParaRPr lang="en-I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IN" dirty="0"/>
          </a:p>
        </p:txBody>
      </p:sp>
      <p:pic>
        <p:nvPicPr>
          <p:cNvPr id="6" name="image62.png">
            <a:extLst>
              <a:ext uri="{FF2B5EF4-FFF2-40B4-BE49-F238E27FC236}">
                <a16:creationId xmlns:a16="http://schemas.microsoft.com/office/drawing/2014/main" id="{62B51E39-A44A-4810-A03E-0FFB1B06E19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8362" y="856113"/>
            <a:ext cx="4565015" cy="24610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C14961-E69F-43B4-A019-832DB63B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3389762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91880-4919-49D8-BD55-F5068321A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612" y="822121"/>
            <a:ext cx="7222922" cy="4863246"/>
          </a:xfrm>
        </p:spPr>
        <p:txBody>
          <a:bodyPr>
            <a:normAutofit lnSpcReduction="10000"/>
          </a:bodyPr>
          <a:lstStyle/>
          <a:p>
            <a:pPr marL="197485" indent="0">
              <a:spcBef>
                <a:spcPts val="1245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Queuing in UDP</a:t>
            </a:r>
            <a:endParaRPr lang="en-IN" sz="18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83235" indent="-285750" algn="just">
              <a:spcBef>
                <a:spcPts val="1245"/>
              </a:spcBef>
            </a:pPr>
            <a:r>
              <a:rPr lang="en-US" sz="1800" spc="-2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At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client site, when a process starts, it requests a port number from the operating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system.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Some implementations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create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both an incoming and an outgoing queue associated with each process. Other implementations </a:t>
            </a:r>
            <a:r>
              <a:rPr lang="en-US" sz="1800" spc="-1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create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only 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 incoming queue associated with each</a:t>
            </a:r>
            <a:r>
              <a:rPr lang="en-US" sz="1800" spc="-1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process</a:t>
            </a:r>
            <a:endParaRPr lang="en-IN" sz="1800" dirty="0"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483235" indent="-285750" algn="just">
              <a:spcBef>
                <a:spcPts val="1245"/>
              </a:spcBef>
            </a:pPr>
            <a:endParaRPr lang="en-IN" sz="1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483235" indent="-285750" algn="just">
              <a:spcBef>
                <a:spcPts val="1245"/>
              </a:spcBef>
            </a:pPr>
            <a:r>
              <a:rPr lang="en-US" sz="1800" dirty="0"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rocess wants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communicate with multiple processes, it obtains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only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one port number and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eventually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one outgoing and one incoming queue. The queues opened </a:t>
            </a:r>
            <a:r>
              <a:rPr lang="en-US" sz="18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by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client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are,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in most cases, identified </a:t>
            </a:r>
            <a:r>
              <a:rPr lang="en-US" sz="18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by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ephemeral port numbers. The queues function as long as the process is running. When the process terminates, the queues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are</a:t>
            </a:r>
            <a:r>
              <a:rPr lang="en-US" sz="1800" spc="-2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destroyed.</a:t>
            </a:r>
            <a:endParaRPr lang="en-IN" sz="1800" spc="-15" dirty="0"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483235" indent="-285750" algn="just">
              <a:spcBef>
                <a:spcPts val="1245"/>
              </a:spcBef>
            </a:pPr>
            <a:endParaRPr lang="en-IN" sz="1800" spc="-15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483235" indent="-285750" algn="just">
              <a:spcBef>
                <a:spcPts val="1245"/>
              </a:spcBef>
            </a:pP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client process can send messages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outgoing queue </a:t>
            </a:r>
            <a:r>
              <a:rPr lang="en-US" sz="18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by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using the source port number specified in the</a:t>
            </a:r>
            <a:r>
              <a:rPr lang="en-US" sz="1800" spc="-4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request</a:t>
            </a:r>
            <a:endParaRPr lang="en-IN" sz="1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6" name="image63.png">
            <a:extLst>
              <a:ext uri="{FF2B5EF4-FFF2-40B4-BE49-F238E27FC236}">
                <a16:creationId xmlns:a16="http://schemas.microsoft.com/office/drawing/2014/main" id="{4D6FCFC2-3C77-4A58-82D9-A600D837E4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507" y="2155971"/>
            <a:ext cx="3868105" cy="2231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A31394-1E80-4074-AD49-A3F13698E1C7}"/>
              </a:ext>
            </a:extLst>
          </p:cNvPr>
          <p:cNvSpPr txBox="1"/>
          <p:nvPr/>
        </p:nvSpPr>
        <p:spPr>
          <a:xfrm>
            <a:off x="908109" y="4482310"/>
            <a:ext cx="3470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6085">
              <a:spcBef>
                <a:spcPts val="115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C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Queuing in UDP</a:t>
            </a:r>
            <a:endParaRPr lang="en-IN" sz="1100" b="1" dirty="0">
              <a:solidFill>
                <a:srgbClr val="C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2F6C6-2D3C-4472-8BC9-A120ADF56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126380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6622-C593-4D79-8A4B-1929E1842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4617"/>
            <a:ext cx="10515600" cy="5240750"/>
          </a:xfrm>
        </p:spPr>
        <p:txBody>
          <a:bodyPr>
            <a:normAutofit/>
          </a:bodyPr>
          <a:lstStyle/>
          <a:p>
            <a:pPr marL="0" marR="541655" indent="0">
              <a:lnSpc>
                <a:spcPct val="153000"/>
              </a:lnSpc>
              <a:spcBef>
                <a:spcPts val="1505"/>
              </a:spcBef>
              <a:buSzPts val="2400"/>
              <a:buNone/>
              <a:tabLst>
                <a:tab pos="713105" algn="l"/>
              </a:tabLst>
            </a:pPr>
            <a:r>
              <a:rPr lang="en-US" sz="1800" b="1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Queuing in UDP</a:t>
            </a:r>
            <a:endParaRPr lang="en-US" sz="1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541655" lvl="0" indent="-342900">
              <a:lnSpc>
                <a:spcPct val="153000"/>
              </a:lnSpc>
              <a:spcBef>
                <a:spcPts val="150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71310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client process can send messages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outgoing queue </a:t>
            </a:r>
            <a:r>
              <a:rPr lang="en-US" sz="18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by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using the source port number specified in the</a:t>
            </a:r>
            <a:r>
              <a:rPr lang="en-US" sz="1800" spc="-3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request</a:t>
            </a:r>
            <a:endParaRPr lang="en-IN" sz="1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543560" lvl="0" indent="-342900">
              <a:lnSpc>
                <a:spcPct val="153000"/>
              </a:lnSpc>
              <a:spcBef>
                <a:spcPts val="150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713105" algn="l"/>
              </a:tabLst>
            </a:pPr>
            <a:endParaRPr lang="en-US" sz="1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543560" lvl="0" indent="-342900">
              <a:lnSpc>
                <a:spcPct val="153000"/>
              </a:lnSpc>
              <a:spcBef>
                <a:spcPts val="150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71310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UDP </a:t>
            </a:r>
            <a:r>
              <a:rPr lang="en-US" sz="1800" spc="-2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removes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messages one </a:t>
            </a:r>
            <a:r>
              <a:rPr lang="en-US" sz="1800" spc="-3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by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one and, after adding the UDP </a:t>
            </a:r>
            <a:r>
              <a:rPr lang="en-US" sz="1800" spc="-3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header,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delivers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them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1800" spc="-1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IP.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 outgoing queue can</a:t>
            </a:r>
            <a:r>
              <a:rPr lang="en-US" sz="1800" spc="6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overflow</a:t>
            </a:r>
            <a:endParaRPr lang="en-IN" sz="1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539750" lvl="0" indent="-342900">
              <a:lnSpc>
                <a:spcPct val="153000"/>
              </a:lnSpc>
              <a:spcBef>
                <a:spcPts val="150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713105" algn="l"/>
              </a:tabLst>
            </a:pPr>
            <a:endParaRPr lang="en-US" sz="1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342900" marR="539750" lvl="0" indent="-342900">
              <a:lnSpc>
                <a:spcPct val="153000"/>
              </a:lnSpc>
              <a:spcBef>
                <a:spcPts val="150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71310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It happens the operating </a:t>
            </a:r>
            <a:r>
              <a:rPr lang="en-US" sz="1800" spc="-1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system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can ask the client process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wait before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sending </a:t>
            </a:r>
            <a:r>
              <a:rPr lang="en-US" sz="18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any more</a:t>
            </a:r>
            <a:r>
              <a:rPr lang="en-US" sz="1800" spc="-1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messages</a:t>
            </a:r>
            <a:endParaRPr lang="en-IN" sz="18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551DF7-F3C4-41AF-B096-216F98B0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175430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1A5E-E48F-4BF7-AF46-83F8256B6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165"/>
          </a:xfrm>
        </p:spPr>
        <p:txBody>
          <a:bodyPr>
            <a:normAutofit/>
          </a:bodyPr>
          <a:lstStyle/>
          <a:p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</a:rPr>
              <a:t>Multiplexing &amp; Demultiplexing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67B9D-26FA-4096-95F4-D558DD5E8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74" y="1291905"/>
            <a:ext cx="7449425" cy="488029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95"/>
              </a:spcBef>
              <a:buNone/>
            </a:pPr>
            <a:r>
              <a:rPr lang="en-US" sz="1800" b="1" spc="-1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Multiplexing</a:t>
            </a:r>
            <a:endParaRPr lang="en-US" sz="18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895350" indent="-285750" algn="just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ü"/>
              <a:tabLst>
                <a:tab pos="927100" algn="l"/>
                <a:tab pos="927735" algn="l"/>
              </a:tabLst>
            </a:pP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Many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one</a:t>
            </a:r>
            <a:r>
              <a:rPr lang="en-US" sz="1800" spc="-1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relationship.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895350" indent="-285750" algn="just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ü"/>
              <a:tabLst>
                <a:tab pos="927100" algn="l"/>
                <a:tab pos="927735" algn="l"/>
              </a:tabLst>
            </a:pP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accepts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messages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from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different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r>
              <a:rPr lang="en-US" sz="1800" spc="-2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differentiate 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port</a:t>
            </a:r>
            <a:r>
              <a:rPr lang="en-US" sz="1800" spc="-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895350" indent="-285750" algn="just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ü"/>
              <a:tabLst>
                <a:tab pos="927100" algn="l"/>
                <a:tab pos="927735" algn="l"/>
              </a:tabLst>
            </a:pP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Adds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header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sends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IP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b="1" spc="-10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b="1" spc="-1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Demultiplexing</a:t>
            </a:r>
            <a:endParaRPr lang="en-US" sz="18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895350" indent="-2857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927100" algn="l"/>
                <a:tab pos="927735" algn="l"/>
              </a:tabLst>
            </a:pP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One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many</a:t>
            </a:r>
            <a:r>
              <a:rPr lang="en-US" sz="1800" spc="-1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relationship.</a:t>
            </a:r>
          </a:p>
          <a:p>
            <a:pPr marL="895350" indent="-285750" algn="just">
              <a:buFont typeface="Wingdings" panose="05000000000000000000" pitchFamily="2" charset="2"/>
              <a:buChar char="ü"/>
              <a:tabLst>
                <a:tab pos="927100" algn="l"/>
                <a:tab pos="927735" algn="l"/>
              </a:tabLst>
            </a:pP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 receives the user datagram from IP and drops  the header then sends the message to appropriate  process based on port numbers.</a:t>
            </a:r>
          </a:p>
          <a:p>
            <a:pPr marL="895350" indent="-2857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927100" algn="l"/>
                <a:tab pos="927735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973A546-5538-47CC-A5F8-10DAA399D28D}"/>
              </a:ext>
            </a:extLst>
          </p:cNvPr>
          <p:cNvSpPr/>
          <p:nvPr/>
        </p:nvSpPr>
        <p:spPr>
          <a:xfrm>
            <a:off x="838200" y="1876562"/>
            <a:ext cx="3524074" cy="3104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2201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B9F2-E3A5-451E-8B69-A6EEA07D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055"/>
          </a:xfrm>
        </p:spPr>
        <p:txBody>
          <a:bodyPr>
            <a:normAutofit/>
          </a:bodyPr>
          <a:lstStyle/>
          <a:p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UDP</a:t>
            </a:r>
            <a:r>
              <a:rPr lang="en-IN" sz="3600" i="0" spc="-6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Features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B8BE-D0AC-4823-97C2-6FAF2B5CB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237"/>
            <a:ext cx="10515600" cy="4980963"/>
          </a:xfrm>
        </p:spPr>
        <p:txBody>
          <a:bodyPr>
            <a:normAutofit/>
          </a:bodyPr>
          <a:lstStyle/>
          <a:p>
            <a:pPr marL="354965" indent="-34290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endParaRPr lang="en-US" sz="2000" spc="2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endParaRPr lang="en-US" sz="2000" spc="2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Connectionless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services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endParaRPr lang="en-US" sz="2000" spc="-1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Lack </a:t>
            </a:r>
            <a:r>
              <a:rPr lang="en-US" sz="20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20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r>
              <a:rPr lang="en-US" sz="2000" spc="-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endParaRPr lang="en-US" sz="2000" spc="-1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Lack </a:t>
            </a:r>
            <a:r>
              <a:rPr lang="en-US" sz="20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congestion</a:t>
            </a:r>
            <a:r>
              <a:rPr lang="en-US" sz="2000" spc="-1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10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BA1A-9BF8-4299-BB2E-318D9433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387"/>
          </a:xfrm>
        </p:spPr>
        <p:txBody>
          <a:bodyPr>
            <a:normAutofit/>
          </a:bodyPr>
          <a:lstStyle/>
          <a:p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Connectionless</a:t>
            </a:r>
            <a:r>
              <a:rPr lang="en-IN" sz="3600" i="0" spc="6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service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ADA4F-7F8E-4829-B5E0-AD37AA8C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906"/>
            <a:ext cx="10515600" cy="4729294"/>
          </a:xfrm>
        </p:spPr>
        <p:txBody>
          <a:bodyPr>
            <a:normAutofit/>
          </a:bodyPr>
          <a:lstStyle/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Preferable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20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small</a:t>
            </a:r>
            <a:r>
              <a:rPr lang="en-US" sz="20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which</a:t>
            </a:r>
            <a:r>
              <a:rPr lang="en-US" sz="20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fits</a:t>
            </a:r>
            <a:r>
              <a:rPr lang="en-US" sz="20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single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datagram.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endParaRPr lang="en-US" sz="2000" spc="2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overhead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establish </a:t>
            </a:r>
            <a:r>
              <a:rPr lang="en-US" sz="20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close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 may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significant </a:t>
            </a:r>
            <a:r>
              <a:rPr lang="en-US" sz="20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whereas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20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takes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9</a:t>
            </a:r>
            <a:r>
              <a:rPr lang="en-US" sz="20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20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exchanges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</a:t>
            </a:r>
            <a:r>
              <a:rPr lang="en-US" sz="20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</a:t>
            </a:r>
            <a:r>
              <a:rPr lang="en-US" sz="20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20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achieve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above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goal.</a:t>
            </a:r>
          </a:p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endParaRPr lang="en-US" sz="2000" spc="3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ü"/>
              <a:tabLst>
                <a:tab pos="353695" algn="l"/>
                <a:tab pos="354965" algn="l"/>
              </a:tabLst>
            </a:pP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Provides less</a:t>
            </a:r>
            <a:r>
              <a:rPr lang="en-US" sz="20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delay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366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BE69-9984-47B8-A92C-EB921AFA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>
            <a:normAutofit/>
          </a:bodyPr>
          <a:lstStyle/>
          <a:p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</a:rPr>
              <a:t>SYSTEM CALLS &amp;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67CC-D344-4A19-B956-4B9FDED1A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238"/>
            <a:ext cx="10515600" cy="49809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calls</a:t>
            </a:r>
          </a:p>
          <a:p>
            <a:pPr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System Calls – An interface between process and operating systems.</a:t>
            </a:r>
          </a:p>
          <a:p>
            <a:pPr marL="0" indent="0" algn="just">
              <a:buNone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It provides </a:t>
            </a:r>
          </a:p>
          <a:p>
            <a:pPr lvl="1"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services of the operating system to the user programs via Application Program Interface(API). </a:t>
            </a:r>
          </a:p>
          <a:p>
            <a:pPr lvl="1"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An interface to allow user-level processes to request services of the operating system. </a:t>
            </a:r>
          </a:p>
          <a:p>
            <a:pPr lvl="1"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System calls are the only entry points into the kernel system.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896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0F84-F95C-44C4-9CC2-F2656654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778"/>
          </a:xfrm>
        </p:spPr>
        <p:txBody>
          <a:bodyPr>
            <a:normAutofit/>
          </a:bodyPr>
          <a:lstStyle/>
          <a:p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Lack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of error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control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D95F-016B-43CC-8698-BB7E56AFE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1512"/>
          </a:xfrm>
        </p:spPr>
        <p:txBody>
          <a:bodyPr>
            <a:normAutofit/>
          </a:bodyPr>
          <a:lstStyle/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r>
              <a:rPr lang="en-US" sz="20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 </a:t>
            </a:r>
            <a:r>
              <a:rPr lang="en-US" sz="20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does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provide </a:t>
            </a:r>
            <a:r>
              <a:rPr lang="en-US" sz="20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r>
              <a:rPr lang="en-US" sz="2000" spc="-2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.</a:t>
            </a:r>
          </a:p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endParaRPr lang="en-US" sz="2000" spc="3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Provides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unreliable</a:t>
            </a:r>
            <a:r>
              <a:rPr lang="en-US" sz="20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service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.</a:t>
            </a:r>
          </a:p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endParaRPr lang="en-US" sz="2000" spc="3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965" indent="-342900" algn="just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reliable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service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transport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layer</a:t>
            </a:r>
            <a:r>
              <a:rPr lang="en-US" sz="20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needs</a:t>
            </a:r>
            <a:r>
              <a:rPr lang="en-US" sz="20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take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care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lost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</a:t>
            </a:r>
            <a:r>
              <a:rPr lang="en-US" sz="20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resending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it.</a:t>
            </a:r>
            <a:r>
              <a:rPr lang="en-US" sz="20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</a:t>
            </a:r>
            <a:r>
              <a:rPr lang="en-US" sz="20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there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will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</a:t>
            </a:r>
            <a:r>
              <a:rPr lang="en-US" sz="20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uneven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delay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</a:t>
            </a:r>
            <a:r>
              <a:rPr lang="en-US" sz="20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different</a:t>
            </a:r>
            <a:r>
              <a:rPr lang="en-US" sz="20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parts</a:t>
            </a:r>
            <a:r>
              <a:rPr lang="en-US" sz="20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20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20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</a:t>
            </a:r>
            <a:r>
              <a:rPr lang="en-US" sz="20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0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delivered.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938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299A-B654-44AA-9344-A966E8AB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444"/>
          </a:xfrm>
        </p:spPr>
        <p:txBody>
          <a:bodyPr>
            <a:normAutofit/>
          </a:bodyPr>
          <a:lstStyle/>
          <a:p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Lack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of 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congestion</a:t>
            </a:r>
            <a:r>
              <a:rPr lang="en-IN" sz="3600" i="0" spc="6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control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90FF5-5C17-4D11-9CBD-BC58DB065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574"/>
            <a:ext cx="10515600" cy="4628626"/>
          </a:xfrm>
        </p:spPr>
        <p:txBody>
          <a:bodyPr>
            <a:normAutofit/>
          </a:bodyPr>
          <a:lstStyle/>
          <a:p>
            <a:pPr marL="297815" indent="-28575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does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provide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congestion</a:t>
            </a:r>
            <a:r>
              <a:rPr lang="en-US" sz="1800" spc="-2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endParaRPr lang="en-US" sz="1800" spc="-6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does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provide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additional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traffic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prone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network.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endParaRPr lang="en-US" sz="1800" spc="-6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7815" indent="-285750">
              <a:lnSpc>
                <a:spcPct val="100000"/>
              </a:lnSpc>
              <a:spcBef>
                <a:spcPts val="90"/>
              </a:spcBef>
              <a:buSzPct val="128571"/>
              <a:buFont typeface="Wingdings" panose="05000000000000000000" pitchFamily="2" charset="2"/>
              <a:buChar char="§"/>
              <a:tabLst>
                <a:tab pos="353695" algn="l"/>
                <a:tab pos="354965" algn="l"/>
              </a:tabLst>
            </a:pP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leads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creation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congestion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additional</a:t>
            </a: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congestion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network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resending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packets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several 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times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lost.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9270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8369-493D-4E3C-AE41-1A9E49FA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444"/>
          </a:xfrm>
        </p:spPr>
        <p:txBody>
          <a:bodyPr>
            <a:normAutofit/>
          </a:bodyPr>
          <a:lstStyle/>
          <a:p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UDP</a:t>
            </a:r>
            <a:r>
              <a:rPr lang="en-IN" sz="3600" i="0" spc="-4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Applications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2C49-4C93-4F2C-96F8-C9B2AEC40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015"/>
            <a:ext cx="10515600" cy="4964185"/>
          </a:xfrm>
        </p:spPr>
        <p:txBody>
          <a:bodyPr/>
          <a:lstStyle/>
          <a:p>
            <a:pPr marL="483235" marR="489585" indent="-285750" algn="just">
              <a:lnSpc>
                <a:spcPct val="101000"/>
              </a:lnSpc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Used for simple request response communication when size of data is less hence there is lesser concern about flow and error control.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83235" marR="489585" indent="-285750" algn="just">
              <a:lnSpc>
                <a:spcPct val="101000"/>
              </a:lnSpc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83235" marR="489585" indent="-285750" algn="just">
              <a:lnSpc>
                <a:spcPct val="101000"/>
              </a:lnSpc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It is suitable protocol for multicasting as UDP supports packet</a:t>
            </a:r>
            <a:r>
              <a:rPr lang="en-US" sz="2000" spc="-28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switching. </a:t>
            </a:r>
          </a:p>
          <a:p>
            <a:pPr marL="483235" marR="489585" indent="-285750" algn="just">
              <a:lnSpc>
                <a:spcPct val="101000"/>
              </a:lnSpc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000" spc="-2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83235" marR="489585" indent="-285750" algn="just">
              <a:lnSpc>
                <a:spcPct val="101000"/>
              </a:lnSpc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spc="-2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Following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implementations uses UDP as a transport </a:t>
            </a:r>
            <a:r>
              <a:rPr lang="en-US" sz="2000" spc="-2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layer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protocol</a:t>
            </a:r>
          </a:p>
          <a:p>
            <a:pPr marL="940435" marR="489585" lvl="1" indent="-285750" algn="just">
              <a:lnSpc>
                <a:spcPct val="101000"/>
              </a:lnSpc>
              <a:spcBef>
                <a:spcPts val="7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NTP (Network Time Protocol) </a:t>
            </a:r>
          </a:p>
          <a:p>
            <a:pPr marL="940435" marR="489585" lvl="1" indent="-285750" algn="just">
              <a:lnSpc>
                <a:spcPct val="101000"/>
              </a:lnSpc>
              <a:spcBef>
                <a:spcPts val="7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DNS (Domain Name Service) </a:t>
            </a:r>
          </a:p>
          <a:p>
            <a:pPr marL="940435" marR="489585" lvl="1" indent="-285750" algn="just">
              <a:lnSpc>
                <a:spcPct val="101000"/>
              </a:lnSpc>
              <a:spcBef>
                <a:spcPts val="7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BOOTP, DHCP.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940435" marR="489585" lvl="1" indent="-285750" algn="just">
              <a:lnSpc>
                <a:spcPct val="101000"/>
              </a:lnSpc>
              <a:spcBef>
                <a:spcPts val="7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NNP (Network News Protocol) </a:t>
            </a:r>
          </a:p>
          <a:p>
            <a:pPr marL="940435" marR="489585" lvl="1" indent="-285750" algn="just">
              <a:lnSpc>
                <a:spcPct val="101000"/>
              </a:lnSpc>
              <a:spcBef>
                <a:spcPts val="7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Quote of the day protocol</a:t>
            </a:r>
          </a:p>
          <a:p>
            <a:pPr marL="940435" marR="489585" lvl="1" indent="-285750" algn="just">
              <a:lnSpc>
                <a:spcPct val="101000"/>
              </a:lnSpc>
              <a:spcBef>
                <a:spcPts val="7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TFTP, RTSP, RIP, OSPF.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940435" marR="489585" lvl="1" indent="-285750" algn="just">
              <a:lnSpc>
                <a:spcPct val="101000"/>
              </a:lnSpc>
              <a:spcBef>
                <a:spcPts val="7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UDP is null protocol if you remove checksum field.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83235" marR="489585" indent="-285750" algn="just">
              <a:lnSpc>
                <a:spcPct val="101000"/>
              </a:lnSpc>
              <a:spcBef>
                <a:spcPts val="7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174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3B84-D5DD-444F-BC48-02966ECE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833"/>
          </a:xfrm>
        </p:spPr>
        <p:txBody>
          <a:bodyPr>
            <a:normAutofit/>
          </a:bodyPr>
          <a:lstStyle/>
          <a:p>
            <a:r>
              <a:rPr lang="en-US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UDP CLIENT </a:t>
            </a:r>
            <a:r>
              <a:rPr lang="en-US" sz="36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– </a:t>
            </a:r>
            <a:r>
              <a:rPr lang="en-US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SERVER </a:t>
            </a:r>
            <a:r>
              <a:rPr lang="en-US" sz="36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AND</a:t>
            </a:r>
            <a:r>
              <a:rPr lang="en-US" sz="3600" i="0" spc="-6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36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PACKAGES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F46CC-7861-4C47-B32A-5DBFF4A4D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30" y="1350628"/>
            <a:ext cx="6119069" cy="4821572"/>
          </a:xfrm>
        </p:spPr>
        <p:txBody>
          <a:bodyPr/>
          <a:lstStyle/>
          <a:p>
            <a:pPr marL="0" indent="0" algn="just">
              <a:buNone/>
            </a:pPr>
            <a:r>
              <a:rPr lang="en-IN" sz="1800" b="1" i="0" spc="-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Server Processing </a:t>
            </a:r>
            <a:r>
              <a:rPr lang="en-IN" sz="1800" b="1" i="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using</a:t>
            </a:r>
            <a:r>
              <a:rPr lang="en-IN" sz="1800" b="1" i="0" spc="-2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1800" b="1" i="0" spc="-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UDP</a:t>
            </a:r>
          </a:p>
          <a:p>
            <a:pPr marL="354330" indent="-342265" algn="just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Create </a:t>
            </a: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</a:t>
            </a:r>
            <a:r>
              <a:rPr lang="en-US" sz="1800" spc="-1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Bind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Wait</a:t>
            </a:r>
            <a:r>
              <a:rPr lang="en-US" sz="18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until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datagram</a:t>
            </a:r>
            <a:r>
              <a:rPr lang="en-US" sz="18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arrives</a:t>
            </a: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from</a:t>
            </a:r>
            <a:r>
              <a:rPr lang="en-US" sz="18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datagram</a:t>
            </a: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</a:t>
            </a: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-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reply</a:t>
            </a:r>
            <a:r>
              <a:rPr lang="en-US" sz="18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Go 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back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Step</a:t>
            </a:r>
            <a:r>
              <a:rPr lang="en-US" sz="1800" spc="-2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3.</a:t>
            </a:r>
          </a:p>
          <a:p>
            <a:pPr marL="12065" indent="0" algn="just">
              <a:lnSpc>
                <a:spcPct val="100000"/>
              </a:lnSpc>
              <a:spcBef>
                <a:spcPts val="340"/>
              </a:spcBef>
              <a:buNone/>
              <a:tabLst>
                <a:tab pos="353695" algn="l"/>
                <a:tab pos="354965" algn="l"/>
              </a:tabLst>
            </a:pPr>
            <a:endParaRPr lang="en-IN" sz="1800" spc="3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065" indent="0" algn="just">
              <a:lnSpc>
                <a:spcPct val="100000"/>
              </a:lnSpc>
              <a:spcBef>
                <a:spcPts val="340"/>
              </a:spcBef>
              <a:buNone/>
              <a:tabLst>
                <a:tab pos="353695" algn="l"/>
                <a:tab pos="354965" algn="l"/>
              </a:tabLst>
            </a:pPr>
            <a:r>
              <a:rPr lang="en-IN" sz="1800" b="1" spc="3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 Processing using UDP</a:t>
            </a:r>
            <a:endParaRPr lang="en-US" sz="1800" b="1" spc="35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Create UDP socket.</a:t>
            </a:r>
          </a:p>
          <a:p>
            <a:pPr marL="354330" indent="-342265" algn="just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 message to server.</a:t>
            </a:r>
          </a:p>
          <a:p>
            <a:pPr marL="354330" indent="-342265" algn="just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Wait until response from server is received.</a:t>
            </a:r>
          </a:p>
          <a:p>
            <a:pPr marL="354330" indent="-342265" algn="just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 reply and go back to step 2, if necessary.</a:t>
            </a:r>
          </a:p>
          <a:p>
            <a:pPr marL="354330" indent="-342265" algn="just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Close socket descriptor and exit.</a:t>
            </a:r>
          </a:p>
          <a:p>
            <a:pPr marL="354330" indent="-342265" algn="just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353695" algn="l"/>
                <a:tab pos="354965" algn="l"/>
              </a:tabLst>
            </a:pPr>
            <a:endParaRPr lang="en-US" sz="1800" spc="3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3E5A795-8CB2-48E1-B91B-E471BADFCBAB}"/>
              </a:ext>
            </a:extLst>
          </p:cNvPr>
          <p:cNvSpPr/>
          <p:nvPr/>
        </p:nvSpPr>
        <p:spPr>
          <a:xfrm>
            <a:off x="838200" y="1894725"/>
            <a:ext cx="4321028" cy="3561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5503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D471-6A21-47FE-8469-807BD861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5385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</a:br>
            <a:r>
              <a:rPr lang="en-US" sz="4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UDP Package</a:t>
            </a:r>
            <a:br>
              <a:rPr lang="en-IN" sz="1800" b="1" i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170-192D-4755-B00E-27508234C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564" y="964734"/>
            <a:ext cx="6375633" cy="514245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1420"/>
              </a:spcBef>
              <a:spcAft>
                <a:spcPts val="0"/>
              </a:spcAft>
              <a:buNone/>
              <a:tabLst>
                <a:tab pos="835660" algn="l"/>
                <a:tab pos="836295" algn="l"/>
              </a:tabLst>
            </a:pPr>
            <a:r>
              <a:rPr lang="en-US" sz="2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UDP package </a:t>
            </a:r>
            <a:r>
              <a:rPr lang="en-US" sz="2200" spc="-3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involves five</a:t>
            </a:r>
            <a:r>
              <a:rPr lang="en-US" sz="2200" spc="1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components </a:t>
            </a:r>
            <a:endParaRPr lang="en-IN" sz="2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lvl="0" indent="0">
              <a:spcBef>
                <a:spcPts val="1505"/>
              </a:spcBef>
              <a:spcAft>
                <a:spcPts val="0"/>
              </a:spcAft>
              <a:buNone/>
              <a:tabLst>
                <a:tab pos="835660" algn="l"/>
                <a:tab pos="836295" algn="l"/>
              </a:tabLst>
            </a:pPr>
            <a:r>
              <a:rPr lang="en-US" sz="2200" b="1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Control-Block</a:t>
            </a:r>
            <a:r>
              <a:rPr lang="en-US" sz="2200" b="1" spc="10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200" b="1" spc="-40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Table</a:t>
            </a:r>
            <a:endParaRPr lang="en-IN" sz="2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lvl="1" indent="-285750" algn="just">
              <a:spcBef>
                <a:spcPts val="1885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"/>
              <a:tabLst>
                <a:tab pos="1579245" algn="l"/>
                <a:tab pos="1579880" algn="l"/>
              </a:tabLst>
            </a:pP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UDP has a control-block table </a:t>
            </a:r>
            <a:r>
              <a:rPr lang="en-US" sz="22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keep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track of the open</a:t>
            </a:r>
            <a:r>
              <a:rPr lang="en-US" sz="2200" spc="8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ports.</a:t>
            </a:r>
            <a:endParaRPr lang="en-IN" sz="22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42950" marR="589915" lvl="1" indent="-285750" algn="just">
              <a:lnSpc>
                <a:spcPct val="120000"/>
              </a:lnSpc>
              <a:spcBef>
                <a:spcPts val="1875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"/>
              <a:tabLst>
                <a:tab pos="1579245" algn="l"/>
                <a:tab pos="1579880" algn="l"/>
              </a:tabLst>
            </a:pP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Each entry in this table has a minimum of four fields: the state, which can be FREE or IN-USE, the process </a:t>
            </a:r>
            <a:r>
              <a:rPr lang="en-US" sz="2200" spc="-2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ID,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port </a:t>
            </a:r>
            <a:r>
              <a:rPr lang="en-US" sz="2200" spc="-3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number,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and the corresponding queue</a:t>
            </a:r>
            <a:r>
              <a:rPr lang="en-US" sz="2200" spc="-1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spc="-3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number.</a:t>
            </a:r>
            <a:endParaRPr lang="en-IN" sz="22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0" lvl="0" indent="0">
              <a:spcBef>
                <a:spcPts val="985"/>
              </a:spcBef>
              <a:spcAft>
                <a:spcPts val="0"/>
              </a:spcAft>
              <a:buNone/>
              <a:tabLst>
                <a:tab pos="835660" algn="l"/>
                <a:tab pos="836295" algn="l"/>
              </a:tabLst>
            </a:pPr>
            <a:endParaRPr lang="en-US" sz="2200" b="1" dirty="0">
              <a:solidFill>
                <a:srgbClr val="006FC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lvl="0" indent="0">
              <a:spcBef>
                <a:spcPts val="985"/>
              </a:spcBef>
              <a:spcAft>
                <a:spcPts val="0"/>
              </a:spcAft>
              <a:buNone/>
              <a:tabLst>
                <a:tab pos="835660" algn="l"/>
                <a:tab pos="836295" algn="l"/>
              </a:tabLst>
            </a:pPr>
            <a:r>
              <a:rPr lang="en-US" sz="2200" b="1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Input</a:t>
            </a:r>
            <a:r>
              <a:rPr lang="en-US" sz="2200" b="1" spc="-5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Queues</a:t>
            </a:r>
            <a:endParaRPr lang="en-IN" sz="2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lvl="1" indent="-285750" algn="just">
              <a:spcBef>
                <a:spcPts val="187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"/>
              <a:tabLst>
                <a:tab pos="1465580" algn="l"/>
              </a:tabLst>
            </a:pP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UDP</a:t>
            </a:r>
            <a:r>
              <a:rPr lang="en-US" sz="2200" spc="8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package</a:t>
            </a:r>
            <a:r>
              <a:rPr lang="en-US" sz="2200" spc="9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uses</a:t>
            </a:r>
            <a:r>
              <a:rPr lang="en-US" sz="2200" spc="11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</a:t>
            </a:r>
            <a:r>
              <a:rPr lang="en-US" sz="2200" spc="1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set</a:t>
            </a:r>
            <a:r>
              <a:rPr lang="en-US" sz="2200" spc="9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of</a:t>
            </a:r>
            <a:r>
              <a:rPr lang="en-US" sz="2200" spc="8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input</a:t>
            </a:r>
            <a:r>
              <a:rPr lang="en-US" sz="2200" spc="10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queues,</a:t>
            </a:r>
            <a:r>
              <a:rPr lang="en-US" sz="2200" spc="1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one</a:t>
            </a:r>
            <a:r>
              <a:rPr lang="en-US" sz="2200" spc="1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for</a:t>
            </a:r>
            <a:r>
              <a:rPr lang="en-US" sz="2200" spc="8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each</a:t>
            </a:r>
            <a:r>
              <a:rPr lang="en-US" sz="2200" spc="9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process.</a:t>
            </a:r>
            <a:r>
              <a:rPr lang="en-US" sz="2200" spc="9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In</a:t>
            </a:r>
            <a:r>
              <a:rPr lang="en-US" sz="2200" spc="9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this</a:t>
            </a:r>
            <a:r>
              <a:rPr lang="en-US" sz="2200" spc="1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design,</a:t>
            </a:r>
            <a:r>
              <a:rPr lang="en-US" sz="2200" spc="9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spc="-2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</a:t>
            </a:r>
            <a:r>
              <a:rPr lang="en-IN" sz="2200" spc="-25" dirty="0"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do not use output queues.</a:t>
            </a:r>
            <a:endParaRPr lang="en-IN" sz="2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IN" dirty="0"/>
          </a:p>
        </p:txBody>
      </p:sp>
      <p:pic>
        <p:nvPicPr>
          <p:cNvPr id="6" name="image64.png">
            <a:extLst>
              <a:ext uri="{FF2B5EF4-FFF2-40B4-BE49-F238E27FC236}">
                <a16:creationId xmlns:a16="http://schemas.microsoft.com/office/drawing/2014/main" id="{85B334A2-6742-4068-BF0E-AE8F885B7D1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737609"/>
            <a:ext cx="4228750" cy="2641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8E1809-3428-47C9-AF34-D96764B93020}"/>
              </a:ext>
            </a:extLst>
          </p:cNvPr>
          <p:cNvSpPr txBox="1"/>
          <p:nvPr/>
        </p:nvSpPr>
        <p:spPr>
          <a:xfrm>
            <a:off x="-291518" y="461383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9245" marR="519430" algn="ctr">
              <a:spcBef>
                <a:spcPts val="505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C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UDP design</a:t>
            </a:r>
            <a:endParaRPr lang="en-IN" sz="1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DB7DB-54E7-4C77-933C-C846E870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1307233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500C-BC85-407C-89A2-023BA72F7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056" y="939567"/>
            <a:ext cx="6672743" cy="4745800"/>
          </a:xfrm>
        </p:spPr>
        <p:txBody>
          <a:bodyPr/>
          <a:lstStyle/>
          <a:p>
            <a:pPr marL="0" lvl="0" indent="0" algn="just">
              <a:spcBef>
                <a:spcPts val="555"/>
              </a:spcBef>
              <a:spcAft>
                <a:spcPts val="0"/>
              </a:spcAft>
              <a:buClr>
                <a:srgbClr val="006FC0"/>
              </a:buClr>
              <a:buSzPts val="2400"/>
              <a:buNone/>
              <a:tabLst>
                <a:tab pos="598170" algn="l"/>
              </a:tabLst>
            </a:pPr>
            <a:r>
              <a:rPr lang="en-US" sz="2000" b="1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Control-Block</a:t>
            </a:r>
            <a:r>
              <a:rPr lang="en-US" sz="2000" b="1" spc="-40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Module</a:t>
            </a:r>
            <a:endParaRPr lang="en-IN" sz="20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42950" marR="24130" lvl="1" indent="-285750" algn="just">
              <a:lnSpc>
                <a:spcPct val="91000"/>
              </a:lnSpc>
              <a:spcBef>
                <a:spcPts val="45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227455" algn="l"/>
              </a:tabLst>
            </a:pP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control-block module is responsible for the management of the control-block</a:t>
            </a:r>
            <a:r>
              <a:rPr lang="en-US" sz="2000" spc="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table.</a:t>
            </a:r>
            <a:endParaRPr lang="en-IN" sz="20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42950" marR="26670" lvl="1" indent="-285750" algn="just">
              <a:lnSpc>
                <a:spcPct val="91000"/>
              </a:lnSpc>
              <a:spcBef>
                <a:spcPts val="51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227455" algn="l"/>
              </a:tabLst>
            </a:pPr>
            <a:endParaRPr lang="en-US" sz="20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42950" marR="26670" lvl="1" indent="-285750" algn="just">
              <a:lnSpc>
                <a:spcPct val="91000"/>
              </a:lnSpc>
              <a:spcBef>
                <a:spcPts val="51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227455" algn="l"/>
              </a:tabLst>
            </a:pP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When a process starts, it asks for a port number from the operating</a:t>
            </a:r>
            <a:r>
              <a:rPr lang="en-US" sz="2000" spc="-9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system.</a:t>
            </a:r>
            <a:endParaRPr lang="en-IN" sz="20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42950" marR="24130" lvl="1" indent="-285750" algn="just">
              <a:lnSpc>
                <a:spcPct val="91000"/>
              </a:lnSpc>
              <a:spcBef>
                <a:spcPts val="51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227455" algn="l"/>
              </a:tabLst>
            </a:pPr>
            <a:endParaRPr lang="en-US" sz="20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42950" marR="24130" lvl="1" indent="-285750" algn="just">
              <a:lnSpc>
                <a:spcPct val="91000"/>
              </a:lnSpc>
              <a:spcBef>
                <a:spcPts val="515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227455" algn="l"/>
              </a:tabLst>
            </a:pP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operating </a:t>
            </a:r>
            <a:r>
              <a:rPr lang="en-US" sz="20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system </a:t>
            </a: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assigns well- known port numbers </a:t>
            </a:r>
            <a:r>
              <a:rPr lang="en-US" sz="20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servers and ephemeral port numbers </a:t>
            </a:r>
            <a:r>
              <a:rPr lang="en-US" sz="20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</a:t>
            </a:r>
            <a:r>
              <a:rPr lang="en-US" sz="2000" spc="-4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clients.</a:t>
            </a:r>
            <a:endParaRPr lang="en-IN" sz="20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42950" marR="24130" lvl="1" indent="-285750" algn="just">
              <a:lnSpc>
                <a:spcPct val="91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227455" algn="l"/>
              </a:tabLst>
            </a:pPr>
            <a:endParaRPr lang="en-US" sz="20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42950" marR="24130" lvl="1" indent="-285750" algn="just">
              <a:lnSpc>
                <a:spcPct val="91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"/>
              <a:tabLst>
                <a:tab pos="1227455" algn="l"/>
              </a:tabLst>
            </a:pP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process passes the process ID and the port number </a:t>
            </a:r>
            <a:r>
              <a:rPr lang="en-US" sz="20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control-block module </a:t>
            </a:r>
            <a:r>
              <a:rPr lang="en-US" sz="2000" spc="-15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</a:t>
            </a:r>
            <a:r>
              <a:rPr lang="en-US" sz="2000" spc="-1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create </a:t>
            </a: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 entry in the table for the</a:t>
            </a:r>
            <a:r>
              <a:rPr lang="en-US" sz="2000" spc="-4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dirty="0">
                <a:effectLst/>
                <a:latin typeface="Cambria" panose="020405030504060302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process.</a:t>
            </a:r>
            <a:endParaRPr lang="en-IN" sz="2000" dirty="0">
              <a:effectLst/>
              <a:latin typeface="Cambria" panose="020405030504060302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6C91A-C889-482B-8E45-6E404FE9E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03" t="28991" r="35665" b="50000"/>
          <a:stretch/>
        </p:blipFill>
        <p:spPr>
          <a:xfrm>
            <a:off x="1384183" y="1706567"/>
            <a:ext cx="3028426" cy="321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7D3C7-B6E5-498E-A17A-31A2A9429F16}"/>
              </a:ext>
            </a:extLst>
          </p:cNvPr>
          <p:cNvSpPr txBox="1"/>
          <p:nvPr/>
        </p:nvSpPr>
        <p:spPr>
          <a:xfrm>
            <a:off x="1365308" y="231681"/>
            <a:ext cx="6094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UDP Package</a:t>
            </a:r>
            <a:endParaRPr lang="en-IN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C7389E-0E32-40CC-BBEC-580E1FF3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3273247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2C9C-8C64-4E10-A3AD-821EEA63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340" y="1140903"/>
            <a:ext cx="6077125" cy="5039415"/>
          </a:xfrm>
        </p:spPr>
        <p:txBody>
          <a:bodyPr/>
          <a:lstStyle/>
          <a:p>
            <a:pPr marL="0" lvl="0" indent="0" algn="just">
              <a:spcBef>
                <a:spcPts val="545"/>
              </a:spcBef>
              <a:spcAft>
                <a:spcPts val="0"/>
              </a:spcAft>
              <a:buNone/>
              <a:tabLst>
                <a:tab pos="836295" algn="l"/>
              </a:tabLst>
            </a:pPr>
            <a:endParaRPr lang="en-US" sz="1800" b="1" dirty="0">
              <a:solidFill>
                <a:srgbClr val="006FC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lvl="0" indent="0" algn="just">
              <a:spcBef>
                <a:spcPts val="545"/>
              </a:spcBef>
              <a:spcAft>
                <a:spcPts val="0"/>
              </a:spcAft>
              <a:buNone/>
              <a:tabLst>
                <a:tab pos="836295" algn="l"/>
              </a:tabLst>
            </a:pPr>
            <a:r>
              <a:rPr lang="en-US" sz="1800" b="1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Input</a:t>
            </a:r>
            <a:r>
              <a:rPr lang="en-US" sz="1800" b="1" spc="-10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b="1" dirty="0">
                <a:solidFill>
                  <a:srgbClr val="006F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Module</a:t>
            </a:r>
            <a:endParaRPr lang="en-I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4130" lvl="0" indent="-342900" algn="just">
              <a:lnSpc>
                <a:spcPct val="91000"/>
              </a:lnSpc>
              <a:spcBef>
                <a:spcPts val="955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83629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input module receives a user datagram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from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sz="1800" spc="-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IP.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It searches the control-block table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find an entry having the same port number as this user</a:t>
            </a:r>
            <a:r>
              <a:rPr lang="en-US" sz="1800" spc="-5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datagram.</a:t>
            </a:r>
          </a:p>
          <a:p>
            <a:pPr marL="342900" marR="24130" lvl="0" indent="-342900" algn="just">
              <a:lnSpc>
                <a:spcPct val="91000"/>
              </a:lnSpc>
              <a:spcBef>
                <a:spcPts val="955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836295" algn="l"/>
              </a:tabLst>
            </a:pPr>
            <a:endParaRPr lang="en-I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4130" lvl="0" indent="-342900" algn="just">
              <a:lnSpc>
                <a:spcPct val="91000"/>
              </a:lnSpc>
              <a:spcBef>
                <a:spcPts val="1015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836295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If the entry is found, the module uses the information in the entry </a:t>
            </a:r>
            <a:r>
              <a:rPr lang="en-US" sz="1800" spc="-15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to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enqueue the data. If the entry is not found, it </a:t>
            </a:r>
            <a:r>
              <a:rPr lang="en-US" sz="1800" spc="-1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generates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 ICMP message.</a:t>
            </a:r>
            <a:endParaRPr lang="en-I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65527-6AF3-4898-B2F1-2C855D493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6" t="25566" r="37729" b="37125"/>
          <a:stretch/>
        </p:blipFill>
        <p:spPr>
          <a:xfrm>
            <a:off x="1082180" y="1223607"/>
            <a:ext cx="3842158" cy="4337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4D221-F344-487E-B1A7-B91652E01273}"/>
              </a:ext>
            </a:extLst>
          </p:cNvPr>
          <p:cNvSpPr txBox="1"/>
          <p:nvPr/>
        </p:nvSpPr>
        <p:spPr>
          <a:xfrm>
            <a:off x="1082180" y="323739"/>
            <a:ext cx="6094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UDP Package</a:t>
            </a:r>
            <a:endParaRPr lang="en-IN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A42D0-06A8-46CB-B73B-F2D0A258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4288284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D69A-A6C1-4F98-B42D-35A86E38C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508" y="1845578"/>
            <a:ext cx="6102292" cy="3839789"/>
          </a:xfrm>
        </p:spPr>
        <p:txBody>
          <a:bodyPr/>
          <a:lstStyle/>
          <a:p>
            <a:pPr marL="0" indent="0">
              <a:buNone/>
            </a:pPr>
            <a:endParaRPr lang="en-IN" sz="20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module</a:t>
            </a:r>
          </a:p>
          <a:p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output module is responsible for creating and sending user</a:t>
            </a:r>
            <a:r>
              <a:rPr lang="en-US" sz="1800" spc="-23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datagrams.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18A95-87B7-4DE2-BE0C-8655BBA5B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41" t="31682" r="37041" b="54740"/>
          <a:stretch/>
        </p:blipFill>
        <p:spPr>
          <a:xfrm>
            <a:off x="1711354" y="2455876"/>
            <a:ext cx="3204595" cy="1946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3A21B-3FD5-41D0-90D5-54DD4CCAADD8}"/>
              </a:ext>
            </a:extLst>
          </p:cNvPr>
          <p:cNvSpPr txBox="1"/>
          <p:nvPr/>
        </p:nvSpPr>
        <p:spPr>
          <a:xfrm>
            <a:off x="1868648" y="662622"/>
            <a:ext cx="6094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UDP Package</a:t>
            </a:r>
            <a:endParaRPr lang="en-IN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0DDB7E-48BB-494C-98C8-BBB95026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3558561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C618B8-472C-40EA-BFFA-FB8341235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66" t="32416" r="37248" b="51559"/>
          <a:stretch/>
        </p:blipFill>
        <p:spPr>
          <a:xfrm>
            <a:off x="788565" y="1283516"/>
            <a:ext cx="6216243" cy="2709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14DB6-8566-4334-BD1D-7555B3830EF1}"/>
              </a:ext>
            </a:extLst>
          </p:cNvPr>
          <p:cNvSpPr txBox="1"/>
          <p:nvPr/>
        </p:nvSpPr>
        <p:spPr>
          <a:xfrm>
            <a:off x="4051880" y="494950"/>
            <a:ext cx="2642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Cambria" panose="02040503050406030204" pitchFamily="18" charset="0"/>
                <a:ea typeface="Cambria" panose="02040503050406030204" pitchFamily="18" charset="0"/>
              </a:rPr>
              <a:t>Example 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0E60633-5D9F-4DC0-BE32-CA2466E8D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608" t="21408" r="32451" b="53394"/>
          <a:stretch/>
        </p:blipFill>
        <p:spPr>
          <a:xfrm>
            <a:off x="4932727" y="3993160"/>
            <a:ext cx="6098795" cy="25502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5B43F-76D3-49B1-8734-39666D19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2717734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0616-FAE7-417E-AAF0-F61ACE87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332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B47BD0-3F78-414D-BA10-E85B847C0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1" t="22140" r="32569" b="50000"/>
          <a:stretch/>
        </p:blipFill>
        <p:spPr>
          <a:xfrm>
            <a:off x="1068198" y="1960926"/>
            <a:ext cx="5100506" cy="2936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103AC-10D4-4B17-BC92-D0943BA20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72" t="31682" r="34220" b="48746"/>
          <a:stretch/>
        </p:blipFill>
        <p:spPr>
          <a:xfrm>
            <a:off x="6325299" y="1963022"/>
            <a:ext cx="4798503" cy="25586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0D9665-84EB-4358-83D3-A70B9A90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219327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DE3B-ECFD-48FB-9673-6564BFFD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723"/>
          </a:xfrm>
        </p:spPr>
        <p:txBody>
          <a:bodyPr/>
          <a:lstStyle/>
          <a:p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SYSTEM CALLS &amp; SOCKETS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A0A6-6094-449B-814F-15BB6D18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060" y="1518407"/>
            <a:ext cx="6370739" cy="4653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Sockets </a:t>
            </a:r>
          </a:p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Socket is an interface between applications and the network services provided by operating systems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Applications use sockets to send and receive the data.</a:t>
            </a:r>
          </a:p>
          <a:p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Socket provides IP address and port address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E04B1DB9-4B4C-4402-BE59-28D15CD30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823066"/>
              </p:ext>
            </p:extLst>
          </p:nvPr>
        </p:nvGraphicFramePr>
        <p:xfrm>
          <a:off x="838199" y="2455745"/>
          <a:ext cx="4144861" cy="1091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4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60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b="1" spc="-10" dirty="0">
                          <a:solidFill>
                            <a:srgbClr val="695D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adea"/>
                        </a:rPr>
                        <a:t>APPLICATION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  <a:cs typeface="Caladea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6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b="1" spc="-5" dirty="0">
                          <a:solidFill>
                            <a:srgbClr val="695D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adea"/>
                        </a:rPr>
                        <a:t>SOCKET – </a:t>
                      </a:r>
                      <a:r>
                        <a:rPr sz="1400" b="1" spc="-10" dirty="0">
                          <a:solidFill>
                            <a:srgbClr val="695D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adea"/>
                        </a:rPr>
                        <a:t>APPICATION</a:t>
                      </a:r>
                      <a:r>
                        <a:rPr sz="1400" b="1" spc="60" dirty="0">
                          <a:solidFill>
                            <a:srgbClr val="695D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adea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695D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adea"/>
                        </a:rPr>
                        <a:t>INTERFACE(API)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  <a:cs typeface="Caladea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72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b="1" spc="-10" dirty="0">
                          <a:solidFill>
                            <a:srgbClr val="695D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adea"/>
                        </a:rPr>
                        <a:t>TCP/IPV4, TCP/IPV6,</a:t>
                      </a:r>
                      <a:r>
                        <a:rPr sz="1400" b="1" spc="114" dirty="0">
                          <a:solidFill>
                            <a:srgbClr val="695D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adea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695D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adea"/>
                        </a:rPr>
                        <a:t>UNIX</a:t>
                      </a:r>
                      <a:endParaRPr sz="1400" dirty="0">
                        <a:latin typeface="Cambria" panose="02040503050406030204" pitchFamily="18" charset="0"/>
                        <a:ea typeface="Cambria" panose="02040503050406030204" pitchFamily="18" charset="0"/>
                        <a:cs typeface="Caladea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471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24F6FD-99B3-401A-936E-2015B8818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8" t="22140" r="32362" b="38349"/>
          <a:stretch/>
        </p:blipFill>
        <p:spPr>
          <a:xfrm>
            <a:off x="2098646" y="1820410"/>
            <a:ext cx="7221523" cy="2944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8C6557-EDA8-41CE-88D8-6DFDDF80ABFF}"/>
              </a:ext>
            </a:extLst>
          </p:cNvPr>
          <p:cNvSpPr txBox="1"/>
          <p:nvPr/>
        </p:nvSpPr>
        <p:spPr>
          <a:xfrm>
            <a:off x="1562449" y="612288"/>
            <a:ext cx="6094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  <a:endParaRPr lang="en-IN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6FB75-6F92-4219-B92D-27D7173A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3366243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943CF-09E8-4BC8-9332-BC7AC4019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7" t="22386" r="33876" b="59755"/>
          <a:stretch/>
        </p:blipFill>
        <p:spPr>
          <a:xfrm>
            <a:off x="2200013" y="1946246"/>
            <a:ext cx="6400800" cy="2072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191D6-1BB8-4808-8F9E-2E10C48BFBD4}"/>
              </a:ext>
            </a:extLst>
          </p:cNvPr>
          <p:cNvSpPr txBox="1"/>
          <p:nvPr/>
        </p:nvSpPr>
        <p:spPr>
          <a:xfrm>
            <a:off x="1730230" y="754901"/>
            <a:ext cx="6094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  <a:endParaRPr lang="en-IN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837646-6A81-4FA2-B582-58BA77A4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Mrs.B.Ida Seraphim AP/CSE</a:t>
            </a:r>
          </a:p>
        </p:txBody>
      </p:sp>
    </p:spTree>
    <p:extLst>
      <p:ext uri="{BB962C8B-B14F-4D97-AF65-F5344CB8AC3E}">
        <p14:creationId xmlns:p14="http://schemas.microsoft.com/office/powerpoint/2010/main" val="1289689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A5D3-1283-446E-98CA-FCAF6B63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en-US" sz="3600" i="0" spc="5" dirty="0">
                <a:latin typeface="Cambria" panose="02040503050406030204" pitchFamily="18" charset="0"/>
                <a:ea typeface="Cambria" panose="02040503050406030204" pitchFamily="18" charset="0"/>
              </a:rPr>
              <a:t>Stream </a:t>
            </a:r>
            <a:r>
              <a:rPr lang="en-US" sz="3600" i="0" dirty="0">
                <a:latin typeface="Cambria" panose="02040503050406030204" pitchFamily="18" charset="0"/>
                <a:ea typeface="Cambria" panose="02040503050406030204" pitchFamily="18" charset="0"/>
              </a:rPr>
              <a:t>Control Transmission Protocol</a:t>
            </a:r>
            <a:r>
              <a:rPr lang="en-US" sz="3600" i="0" spc="-28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i="0" dirty="0">
                <a:latin typeface="Cambria" panose="02040503050406030204" pitchFamily="18" charset="0"/>
                <a:ea typeface="Cambria" panose="02040503050406030204" pitchFamily="18" charset="0"/>
              </a:rPr>
              <a:t>(SCTP)</a:t>
            </a:r>
            <a:endParaRPr lang="en-IN" sz="3600" i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8B38A-B7C3-4221-9176-55A9B437C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738" y="1409350"/>
            <a:ext cx="10087061" cy="4762850"/>
          </a:xfrm>
        </p:spPr>
        <p:txBody>
          <a:bodyPr/>
          <a:lstStyle/>
          <a:p>
            <a:pPr marL="299085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  <a:tab pos="1174115" algn="l"/>
                <a:tab pos="1530350" algn="l"/>
                <a:tab pos="2765425" algn="l"/>
                <a:tab pos="3173730" algn="l"/>
                <a:tab pos="3466465" algn="l"/>
                <a:tab pos="5579745" algn="l"/>
                <a:tab pos="6820534" algn="l"/>
                <a:tab pos="7579359" algn="l"/>
                <a:tab pos="8749665" algn="l"/>
                <a:tab pos="9363075" algn="l"/>
                <a:tab pos="9939020" algn="l"/>
              </a:tabLst>
            </a:pP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CTP is desi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 a 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ra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-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pu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pose tr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ns</a:t>
            </a:r>
            <a:r>
              <a:rPr lang="en-US" sz="18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 l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y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	p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oto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ol th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 h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ndle multimedia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stream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traffic,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which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increasing every day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 the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Internet.</a:t>
            </a:r>
          </a:p>
          <a:p>
            <a:pPr marL="12065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9720" algn="l"/>
                <a:tab pos="1174115" algn="l"/>
                <a:tab pos="1530350" algn="l"/>
                <a:tab pos="2765425" algn="l"/>
                <a:tab pos="3173730" algn="l"/>
                <a:tab pos="3466465" algn="l"/>
                <a:tab pos="5579745" algn="l"/>
                <a:tab pos="6820534" algn="l"/>
                <a:tab pos="7579359" algn="l"/>
                <a:tab pos="8749665" algn="l"/>
                <a:tab pos="9363075" algn="l"/>
                <a:tab pos="9939020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99085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a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new reliable, message-oriented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transport-layer</a:t>
            </a:r>
            <a:r>
              <a:rPr lang="en-US" sz="1800" spc="1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37988A0-9FFF-4179-9FA5-11C4AED530B0}"/>
              </a:ext>
            </a:extLst>
          </p:cNvPr>
          <p:cNvSpPr/>
          <p:nvPr/>
        </p:nvSpPr>
        <p:spPr>
          <a:xfrm>
            <a:off x="3394723" y="3085051"/>
            <a:ext cx="4824645" cy="2670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B128F-766B-450D-B257-43A9EE290A8A}"/>
              </a:ext>
            </a:extLst>
          </p:cNvPr>
          <p:cNvSpPr txBox="1"/>
          <p:nvPr/>
        </p:nvSpPr>
        <p:spPr>
          <a:xfrm>
            <a:off x="3262967" y="5832256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Relationship </a:t>
            </a:r>
            <a:r>
              <a:rPr lang="en-US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200" b="1" spc="-1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200" b="1" spc="-1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other protocols in</a:t>
            </a:r>
            <a:r>
              <a:rPr lang="en-US" sz="1200" b="1" spc="3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200" b="1" spc="-1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algn="ctr">
              <a:lnSpc>
                <a:spcPct val="100000"/>
              </a:lnSpc>
            </a:pPr>
            <a:r>
              <a:rPr lang="en-US" sz="1200" b="1" spc="-1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Internet </a:t>
            </a:r>
            <a:r>
              <a:rPr lang="en-US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</a:t>
            </a:r>
            <a:r>
              <a:rPr lang="en-US" sz="1200" b="1" spc="12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200" b="1" spc="-1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suite</a:t>
            </a: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0490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7E-8A36-4E20-A290-A4F9DAC1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000"/>
          </a:xfrm>
        </p:spPr>
        <p:txBody>
          <a:bodyPr>
            <a:normAutofit/>
          </a:bodyPr>
          <a:lstStyle/>
          <a:p>
            <a:r>
              <a:rPr lang="en-US" sz="3600" spc="5" dirty="0">
                <a:latin typeface="Cambria" panose="02040503050406030204" pitchFamily="18" charset="0"/>
                <a:ea typeface="Cambria" panose="02040503050406030204" pitchFamily="18" charset="0"/>
              </a:rPr>
              <a:t>Stream 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Control Transmission Protocol</a:t>
            </a:r>
            <a:r>
              <a:rPr lang="en-US" sz="3600" spc="-2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spc="5" dirty="0">
                <a:latin typeface="Cambria" panose="02040503050406030204" pitchFamily="18" charset="0"/>
                <a:ea typeface="Cambria" panose="02040503050406030204" pitchFamily="18" charset="0"/>
              </a:rPr>
              <a:t>(SCTP)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3CCC8-80FF-4C9F-B135-98188BADB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126"/>
            <a:ext cx="10515600" cy="5048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Comparison </a:t>
            </a:r>
            <a:r>
              <a:rPr lang="en-US" sz="24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 </a:t>
            </a:r>
            <a:r>
              <a:rPr lang="en-US" sz="2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UDP, TCP, </a:t>
            </a:r>
            <a:r>
              <a:rPr lang="en-US" sz="24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400" spc="2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E7140D-E396-4ED8-AE67-C2BD7A75B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260837"/>
              </p:ext>
            </p:extLst>
          </p:nvPr>
        </p:nvGraphicFramePr>
        <p:xfrm>
          <a:off x="838200" y="1825625"/>
          <a:ext cx="10101044" cy="40614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3220">
                  <a:extLst>
                    <a:ext uri="{9D8B030D-6E8A-4147-A177-3AD203B41FA5}">
                      <a16:colId xmlns:a16="http://schemas.microsoft.com/office/drawing/2014/main" val="2840866767"/>
                    </a:ext>
                  </a:extLst>
                </a:gridCol>
                <a:gridCol w="3292659">
                  <a:extLst>
                    <a:ext uri="{9D8B030D-6E8A-4147-A177-3AD203B41FA5}">
                      <a16:colId xmlns:a16="http://schemas.microsoft.com/office/drawing/2014/main" val="981250907"/>
                    </a:ext>
                  </a:extLst>
                </a:gridCol>
                <a:gridCol w="3905165">
                  <a:extLst>
                    <a:ext uri="{9D8B030D-6E8A-4147-A177-3AD203B41FA5}">
                      <a16:colId xmlns:a16="http://schemas.microsoft.com/office/drawing/2014/main" val="624827076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UDP</a:t>
                      </a:r>
                      <a:endParaRPr sz="20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TCP</a:t>
                      </a:r>
                      <a:endParaRPr sz="20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SCTP</a:t>
                      </a:r>
                      <a:endParaRPr sz="20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5565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1440" marR="7461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M</a:t>
                      </a:r>
                      <a:r>
                        <a:rPr sz="20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ss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g</a:t>
                      </a:r>
                      <a:r>
                        <a:rPr sz="2000" spc="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</a:t>
                      </a:r>
                      <a:r>
                        <a:rPr lang="en-IN" sz="20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- </a:t>
                      </a:r>
                      <a:r>
                        <a:rPr sz="2000" spc="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</a:t>
                      </a:r>
                      <a:r>
                        <a:rPr sz="20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r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ie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n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ted  protocol</a:t>
                      </a: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Byte-oriented</a:t>
                      </a:r>
                      <a:r>
                        <a:rPr sz="2000" spc="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protocol</a:t>
                      </a:r>
                    </a:p>
                  </a:txBody>
                  <a:tcPr marL="0" marR="0" marT="189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Best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features 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of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UDP and</a:t>
                      </a:r>
                      <a:r>
                        <a:rPr sz="20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TCP</a:t>
                      </a:r>
                      <a:endParaRPr sz="20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95359"/>
                  </a:ext>
                </a:extLst>
              </a:tr>
              <a:tr h="1310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UDP conserves</a:t>
                      </a:r>
                      <a:r>
                        <a:rPr sz="2000" spc="-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the</a:t>
                      </a:r>
                      <a:endParaRPr sz="20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message</a:t>
                      </a:r>
                      <a:r>
                        <a:rPr sz="2000" spc="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boundaries</a:t>
                      </a:r>
                      <a:endParaRPr sz="20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No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preservation 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of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the</a:t>
                      </a:r>
                      <a:endParaRPr sz="20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message</a:t>
                      </a:r>
                      <a:r>
                        <a:rPr sz="2000" spc="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boundaries</a:t>
                      </a:r>
                      <a:endParaRPr sz="20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79375" algn="just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Preserves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the message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boundaries  along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with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detection 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of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lost data,  duplicate data,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and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out-of-order  data</a:t>
                      </a:r>
                      <a:endParaRPr sz="20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065966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UDP is</a:t>
                      </a:r>
                      <a:r>
                        <a:rPr sz="20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unreliable</a:t>
                      </a:r>
                      <a:endParaRPr sz="20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189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TCP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 reliable</a:t>
                      </a:r>
                      <a:r>
                        <a:rPr sz="20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protocol</a:t>
                      </a:r>
                      <a:endParaRPr sz="20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189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84455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964565" algn="l"/>
                          <a:tab pos="1400810" algn="l"/>
                          <a:tab pos="1781810" algn="l"/>
                          <a:tab pos="2812415" algn="l"/>
                        </a:tabLst>
                      </a:pP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</a:t>
                      </a:r>
                      <a:r>
                        <a:rPr sz="20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</a:t>
                      </a:r>
                      <a:r>
                        <a:rPr sz="20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	is	a	</a:t>
                      </a:r>
                      <a:r>
                        <a:rPr sz="20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r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elia</a:t>
                      </a:r>
                      <a:r>
                        <a:rPr sz="2000" spc="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le	</a:t>
                      </a:r>
                      <a:r>
                        <a:rPr sz="2000" spc="-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m</a:t>
                      </a:r>
                      <a:r>
                        <a:rPr sz="2000" spc="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ss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g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 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oriented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Protocol</a:t>
                      </a: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001507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1440" marR="857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Lacks in congestion 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and flow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control</a:t>
                      </a:r>
                      <a:endParaRPr sz="20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06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TCP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has congestion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 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and flow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</a:t>
                      </a:r>
                      <a:r>
                        <a:rPr sz="2000" spc="-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mechanisms</a:t>
                      </a:r>
                      <a:endParaRPr sz="20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781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It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has congestion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 </a:t>
                      </a:r>
                      <a:r>
                        <a:rPr sz="20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and </a:t>
                      </a:r>
                      <a:r>
                        <a:rPr sz="20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flow  </a:t>
                      </a:r>
                      <a:r>
                        <a:rPr sz="20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</a:t>
                      </a:r>
                      <a:r>
                        <a:rPr sz="20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mechanisms</a:t>
                      </a:r>
                      <a:endParaRPr sz="20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573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86BA49-B786-4B2F-AA13-FBFC7E66EC72}"/>
              </a:ext>
            </a:extLst>
          </p:cNvPr>
          <p:cNvSpPr txBox="1"/>
          <p:nvPr/>
        </p:nvSpPr>
        <p:spPr>
          <a:xfrm>
            <a:off x="1083578" y="6172200"/>
            <a:ext cx="10024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message-oriented, reliable </a:t>
            </a:r>
            <a:r>
              <a:rPr lang="en-US" sz="18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 </a:t>
            </a: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 </a:t>
            </a:r>
            <a:r>
              <a:rPr lang="en-US" sz="1800" b="1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combines </a:t>
            </a: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best </a:t>
            </a:r>
            <a:r>
              <a:rPr lang="en-US" sz="18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features </a:t>
            </a: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 </a:t>
            </a:r>
            <a:r>
              <a:rPr lang="en-US" sz="18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b="1" spc="1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197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755B-2AB5-469C-BC3F-1567D4F5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833"/>
          </a:xfrm>
        </p:spPr>
        <p:txBody>
          <a:bodyPr>
            <a:normAutofit/>
          </a:bodyPr>
          <a:lstStyle/>
          <a:p>
            <a:r>
              <a:rPr lang="en-IN" sz="36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sz="3600" i="0" spc="-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</a:rPr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C2E29-585B-4D69-B336-89472F350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114" y="1098958"/>
            <a:ext cx="6932802" cy="5073242"/>
          </a:xfrm>
        </p:spPr>
        <p:txBody>
          <a:bodyPr/>
          <a:lstStyle/>
          <a:p>
            <a:pPr marL="12700" indent="0">
              <a:lnSpc>
                <a:spcPct val="100000"/>
              </a:lnSpc>
              <a:spcBef>
                <a:spcPts val="865"/>
              </a:spcBef>
              <a:buNone/>
              <a:tabLst>
                <a:tab pos="241300" algn="l"/>
              </a:tabLst>
            </a:pPr>
            <a:r>
              <a:rPr lang="en-US" sz="1800" b="1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Process-to-Process</a:t>
            </a: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Communication</a:t>
            </a:r>
            <a:endParaRPr lang="en-US" sz="1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well-known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ports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space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Wingdings"/>
              <a:buChar char=""/>
              <a:tabLst>
                <a:tab pos="241300" algn="l"/>
              </a:tabLst>
            </a:pPr>
            <a:endParaRPr lang="en-US" sz="1800" b="1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Wingdings"/>
              <a:buChar char=""/>
              <a:tabLst>
                <a:tab pos="241300" algn="l"/>
              </a:tabLst>
            </a:pPr>
            <a:endParaRPr lang="en-US" sz="1800" b="1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Wingdings"/>
              <a:buChar char=""/>
              <a:tabLst>
                <a:tab pos="241300" algn="l"/>
              </a:tabLst>
            </a:pPr>
            <a:endParaRPr lang="en-US" sz="1800" b="1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>
              <a:lnSpc>
                <a:spcPct val="100000"/>
              </a:lnSpc>
              <a:spcBef>
                <a:spcPts val="875"/>
              </a:spcBef>
              <a:buNone/>
              <a:tabLst>
                <a:tab pos="241300" algn="l"/>
              </a:tabLst>
            </a:pP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Multiple</a:t>
            </a:r>
            <a:r>
              <a:rPr lang="en-US" sz="1800" b="1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Streams</a:t>
            </a:r>
            <a:endParaRPr lang="en-US" sz="1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allows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 stream service in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connection called as</a:t>
            </a:r>
            <a:r>
              <a:rPr lang="en-US" sz="1800" spc="1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streams is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blocked,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other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 still deliver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their</a:t>
            </a:r>
            <a:r>
              <a:rPr lang="en-US" sz="1800" spc="2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97C845C-AD0F-40BB-9672-A38C1FE1C020}"/>
              </a:ext>
            </a:extLst>
          </p:cNvPr>
          <p:cNvSpPr/>
          <p:nvPr/>
        </p:nvSpPr>
        <p:spPr>
          <a:xfrm>
            <a:off x="838200" y="1449609"/>
            <a:ext cx="3951914" cy="1457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B543-8470-4188-9328-D0A9BD4B36C8}"/>
              </a:ext>
            </a:extLst>
          </p:cNvPr>
          <p:cNvSpPr txBox="1"/>
          <p:nvPr/>
        </p:nvSpPr>
        <p:spPr>
          <a:xfrm>
            <a:off x="1825305" y="2906922"/>
            <a:ext cx="197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Some SCTP</a:t>
            </a:r>
            <a:r>
              <a:rPr lang="en-IN" sz="1200" b="1" spc="-3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applications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73A095C-D04B-4AAF-941B-83447F8A3C51}"/>
              </a:ext>
            </a:extLst>
          </p:cNvPr>
          <p:cNvSpPr/>
          <p:nvPr/>
        </p:nvSpPr>
        <p:spPr>
          <a:xfrm>
            <a:off x="838200" y="3713660"/>
            <a:ext cx="3951914" cy="1731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D91E4-D7D9-41EF-B3B5-3996F540CA54}"/>
              </a:ext>
            </a:extLst>
          </p:cNvPr>
          <p:cNvSpPr txBox="1"/>
          <p:nvPr/>
        </p:nvSpPr>
        <p:spPr>
          <a:xfrm>
            <a:off x="1854667" y="5531610"/>
            <a:ext cx="1918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Multiple-stream</a:t>
            </a:r>
            <a:r>
              <a:rPr lang="en-IN" sz="1200" b="1" spc="-2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concept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567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BF26-2BC2-4F27-8115-8B7B99F0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sz="4000" i="0" spc="-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Services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1DFAF-6BE2-42BE-8718-2EFFD07EE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056" y="1182848"/>
            <a:ext cx="7315201" cy="4989352"/>
          </a:xfrm>
        </p:spPr>
        <p:txBody>
          <a:bodyPr/>
          <a:lstStyle/>
          <a:p>
            <a:pPr marL="12700" indent="0">
              <a:lnSpc>
                <a:spcPct val="100000"/>
              </a:lnSpc>
              <a:spcBef>
                <a:spcPts val="875"/>
              </a:spcBef>
              <a:buNone/>
              <a:tabLst>
                <a:tab pos="241300" algn="l"/>
              </a:tabLst>
            </a:pPr>
            <a:r>
              <a:rPr lang="en-US" sz="1800" b="1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Multihoming</a:t>
            </a:r>
            <a:endParaRPr lang="en-US" sz="1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sending and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receiving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host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multiple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IP addresses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end for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</a:t>
            </a:r>
            <a:r>
              <a:rPr lang="en-US" sz="1800" spc="2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2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path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fails, another interface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 for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delivery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without</a:t>
            </a:r>
            <a:r>
              <a:rPr lang="en-US" sz="1800" spc="3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interruption.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ts val="228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ts val="228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This</a:t>
            </a:r>
            <a:r>
              <a:rPr lang="en-US" sz="1800" spc="2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fault-tolerant</a:t>
            </a:r>
            <a:r>
              <a:rPr lang="en-US" sz="1800" spc="2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feature</a:t>
            </a:r>
            <a:r>
              <a:rPr lang="en-US" sz="1800" spc="2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helps</a:t>
            </a:r>
            <a:r>
              <a:rPr lang="en-US" sz="1800" spc="2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in</a:t>
            </a:r>
            <a:r>
              <a:rPr lang="en-US" sz="1800" spc="2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sending</a:t>
            </a:r>
            <a:r>
              <a:rPr lang="en-US" sz="1800" spc="2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2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receiving</a:t>
            </a:r>
            <a:r>
              <a:rPr lang="en-US" sz="1800" spc="2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2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real-time</a:t>
            </a:r>
            <a:r>
              <a:rPr lang="en-US" sz="1800" spc="2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payload</a:t>
            </a:r>
            <a:r>
              <a:rPr lang="en-US" sz="1800" spc="2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such</a:t>
            </a:r>
            <a:r>
              <a:rPr lang="en-US" sz="1800" spc="2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</a:t>
            </a:r>
            <a:r>
              <a:rPr lang="en-US" sz="1800" spc="2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Internet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telephony.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>
              <a:lnSpc>
                <a:spcPct val="100000"/>
              </a:lnSpc>
              <a:buNone/>
              <a:tabLst>
                <a:tab pos="241300" algn="l"/>
              </a:tabLst>
            </a:pPr>
            <a:r>
              <a:rPr lang="en-US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Full-Duplex Communication</a:t>
            </a: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has sending and receiving buffer, hence packets are sent in both directions.</a:t>
            </a:r>
          </a:p>
          <a:p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F2EA9BA-6627-471A-9D63-031663966C83}"/>
              </a:ext>
            </a:extLst>
          </p:cNvPr>
          <p:cNvSpPr/>
          <p:nvPr/>
        </p:nvSpPr>
        <p:spPr>
          <a:xfrm>
            <a:off x="838200" y="2070944"/>
            <a:ext cx="3842856" cy="1533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71F2A-2F37-4197-B09E-4CF34537C556}"/>
              </a:ext>
            </a:extLst>
          </p:cNvPr>
          <p:cNvSpPr txBox="1"/>
          <p:nvPr/>
        </p:nvSpPr>
        <p:spPr>
          <a:xfrm>
            <a:off x="1907097" y="3707531"/>
            <a:ext cx="1705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Multihoming</a:t>
            </a:r>
            <a:r>
              <a:rPr lang="en-IN" sz="1200" b="1" spc="-2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concept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71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77A-F69B-49CB-BBA0-EE454517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/>
          </a:bodyPr>
          <a:lstStyle/>
          <a:p>
            <a:r>
              <a:rPr lang="en-IN" sz="36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sz="3600" i="0" spc="-9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</a:rPr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9BC5-38E1-496D-83A6-1AD3991D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514"/>
            <a:ext cx="10515600" cy="5039686"/>
          </a:xfrm>
        </p:spPr>
        <p:txBody>
          <a:bodyPr/>
          <a:lstStyle/>
          <a:p>
            <a:pPr marL="12700" indent="0">
              <a:lnSpc>
                <a:spcPct val="100000"/>
              </a:lnSpc>
              <a:spcBef>
                <a:spcPts val="865"/>
              </a:spcBef>
              <a:buNone/>
              <a:tabLst>
                <a:tab pos="241300" algn="l"/>
              </a:tabLst>
            </a:pP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Connection-Oriented</a:t>
            </a:r>
            <a:r>
              <a:rPr lang="en-US" sz="1800" b="1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Service</a:t>
            </a:r>
            <a:endParaRPr lang="en-US" sz="1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connection is called an association in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Steps to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 and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 data in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19455" lvl="1" indent="-25082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72009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two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SCTP’s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establish an association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</a:t>
            </a:r>
            <a:r>
              <a:rPr lang="en-US" sz="1800" spc="1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other.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22630" lvl="1" indent="-2540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72326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exchanged in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both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directions.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19455" lvl="1" indent="-25082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72009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 is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terminated.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>
              <a:lnSpc>
                <a:spcPct val="100000"/>
              </a:lnSpc>
              <a:buNone/>
              <a:tabLst>
                <a:tab pos="241300" algn="l"/>
              </a:tabLst>
            </a:pP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Reliable</a:t>
            </a:r>
            <a:r>
              <a:rPr lang="en-US" sz="1800" b="1" spc="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Service</a:t>
            </a:r>
            <a:endParaRPr lang="en-US" sz="1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acknowledgment mechanism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check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safe and sound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arrival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4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4565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5DDC-E910-434E-A563-DEED44C1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888"/>
          </a:xfrm>
        </p:spPr>
        <p:txBody>
          <a:bodyPr/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sz="4000" i="0" spc="-9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Services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9D61C-C68F-4D99-924E-9B65C21E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183"/>
            <a:ext cx="10515600" cy="4788017"/>
          </a:xfrm>
        </p:spPr>
        <p:txBody>
          <a:bodyPr>
            <a:normAutofit/>
          </a:bodyPr>
          <a:lstStyle/>
          <a:p>
            <a:pPr marL="50800" indent="0" algn="just">
              <a:lnSpc>
                <a:spcPct val="100000"/>
              </a:lnSpc>
              <a:spcBef>
                <a:spcPts val="875"/>
              </a:spcBef>
              <a:buNone/>
              <a:tabLst>
                <a:tab pos="279400" algn="l"/>
              </a:tabLst>
            </a:pPr>
            <a:r>
              <a:rPr lang="en-US" sz="1800" b="1" spc="-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Transmission </a:t>
            </a:r>
            <a:r>
              <a:rPr lang="en-US" sz="1800" b="1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Sequence </a:t>
            </a:r>
            <a:r>
              <a:rPr lang="en-US" sz="1800" b="1" spc="-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</a:t>
            </a:r>
            <a:r>
              <a:rPr lang="en-US" sz="1800" b="1" spc="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(TSN)</a:t>
            </a:r>
            <a:endParaRPr lang="en-US" sz="1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794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Unit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called the data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79400" indent="-228600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transfer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SCTP is controlled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numbering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79400" indent="-228600" algn="just">
              <a:lnSpc>
                <a:spcPts val="2280"/>
              </a:lnSpc>
              <a:spcBef>
                <a:spcPts val="75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uses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with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32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bits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long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number which is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randomly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initialized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0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2</a:t>
            </a:r>
            <a:r>
              <a:rPr lang="en-US" sz="1800" spc="-7" baseline="2469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32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−</a:t>
            </a:r>
            <a:r>
              <a:rPr lang="en-US" sz="18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794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data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carry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their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its</a:t>
            </a:r>
            <a:r>
              <a:rPr lang="en-US" sz="18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header.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algn="just">
              <a:lnSpc>
                <a:spcPct val="100000"/>
              </a:lnSpc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50800" indent="0" algn="just">
              <a:lnSpc>
                <a:spcPct val="100000"/>
              </a:lnSpc>
              <a:spcBef>
                <a:spcPts val="1380"/>
              </a:spcBef>
              <a:buNone/>
              <a:tabLst>
                <a:tab pos="279400" algn="l"/>
              </a:tabLst>
            </a:pPr>
            <a:r>
              <a:rPr lang="en-US" sz="1800" b="1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 </a:t>
            </a: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Identifier</a:t>
            </a:r>
            <a:r>
              <a:rPr lang="en-US" sz="1800" b="1" spc="-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(SI)</a:t>
            </a:r>
            <a:endParaRPr lang="en-US" sz="1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79400" indent="-228600" algn="just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stream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needs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identified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using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79400" indent="-228600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data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carry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its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header.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794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 arrives at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destination, it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placed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order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its</a:t>
            </a:r>
            <a:r>
              <a:rPr lang="en-US" sz="1800" spc="1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79400" indent="-228600" algn="just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 is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16-bit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starting from</a:t>
            </a:r>
            <a:r>
              <a:rPr lang="en-US" sz="1800" spc="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0.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608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861C-4322-460B-9342-2814B38C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sz="4000" i="0" spc="-9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Services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8128-2791-475B-AF91-AA8E600EC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780" y="1384183"/>
            <a:ext cx="7013196" cy="4788017"/>
          </a:xfrm>
        </p:spPr>
        <p:txBody>
          <a:bodyPr>
            <a:normAutofit/>
          </a:bodyPr>
          <a:lstStyle/>
          <a:p>
            <a:pPr marL="12700" indent="0">
              <a:lnSpc>
                <a:spcPct val="100000"/>
              </a:lnSpc>
              <a:spcBef>
                <a:spcPts val="865"/>
              </a:spcBef>
              <a:buNone/>
              <a:tabLst>
                <a:tab pos="241300" algn="l"/>
              </a:tabLst>
            </a:pPr>
            <a:r>
              <a:rPr lang="en-US" sz="1800" b="1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 </a:t>
            </a: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Sequence </a:t>
            </a:r>
            <a:r>
              <a:rPr lang="en-US" sz="1800" b="1" spc="-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</a:t>
            </a:r>
            <a:r>
              <a:rPr lang="en-US" sz="1800" b="1" spc="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(SSN)</a:t>
            </a:r>
            <a:endParaRPr lang="en-US" sz="1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ts val="228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1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800" spc="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arrives</a:t>
            </a:r>
            <a:r>
              <a:rPr lang="en-US" sz="1800" spc="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at</a:t>
            </a:r>
            <a:r>
              <a:rPr lang="en-US" sz="1800" spc="1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destination</a:t>
            </a:r>
            <a:r>
              <a:rPr lang="en-US" sz="18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SCTP,</a:t>
            </a:r>
            <a:r>
              <a:rPr lang="en-US" sz="1800" spc="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8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delivered</a:t>
            </a:r>
            <a:r>
              <a:rPr lang="en-US" sz="1800" spc="1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1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appropriate</a:t>
            </a:r>
            <a:r>
              <a:rPr lang="en-US" sz="1800" spc="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800" spc="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proper</a:t>
            </a:r>
            <a:r>
              <a:rPr lang="en-US" sz="18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order.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addition to an SI,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SSN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each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Wingdings"/>
              <a:buChar char=""/>
              <a:tabLst>
                <a:tab pos="241300" algn="l"/>
              </a:tabLst>
            </a:pPr>
            <a:endParaRPr lang="en-US" sz="1800" b="1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 algn="just">
              <a:lnSpc>
                <a:spcPct val="100000"/>
              </a:lnSpc>
              <a:spcBef>
                <a:spcPts val="745"/>
              </a:spcBef>
              <a:buNone/>
              <a:tabLst>
                <a:tab pos="241300" algn="l"/>
              </a:tabLst>
            </a:pPr>
            <a:r>
              <a:rPr lang="en-US" sz="18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Packets</a:t>
            </a:r>
            <a:endParaRPr lang="en-US" sz="18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carried as data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chunks,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information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 control</a:t>
            </a:r>
            <a:r>
              <a:rPr lang="en-US" sz="1800" spc="1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Several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together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a</a:t>
            </a:r>
            <a:r>
              <a:rPr lang="en-US" sz="1800" spc="2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2A517E9-75E1-4AFC-BF2A-5134862D4F5E}"/>
              </a:ext>
            </a:extLst>
          </p:cNvPr>
          <p:cNvSpPr/>
          <p:nvPr/>
        </p:nvSpPr>
        <p:spPr>
          <a:xfrm>
            <a:off x="838200" y="1957424"/>
            <a:ext cx="3901580" cy="2279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6FDA3-8BE1-47EF-B91A-3DFEBC5C5614}"/>
              </a:ext>
            </a:extLst>
          </p:cNvPr>
          <p:cNvSpPr txBox="1"/>
          <p:nvPr/>
        </p:nvSpPr>
        <p:spPr>
          <a:xfrm>
            <a:off x="1531690" y="4226177"/>
            <a:ext cx="2514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Packet, </a:t>
            </a:r>
            <a:r>
              <a:rPr lang="en-US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chunks, and</a:t>
            </a:r>
            <a:r>
              <a:rPr lang="en-US" sz="1200" b="1" spc="-19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streams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609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F773-AE07-4D3C-BFDF-B70F3E5C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776"/>
          </a:xfrm>
        </p:spPr>
        <p:txBody>
          <a:bodyPr>
            <a:normAutofit/>
          </a:bodyPr>
          <a:lstStyle/>
          <a:p>
            <a:r>
              <a:rPr lang="en-IN" sz="36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sz="3600" i="0" spc="-114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i="0" spc="5" dirty="0">
                <a:latin typeface="Cambria" panose="02040503050406030204" pitchFamily="18" charset="0"/>
                <a:ea typeface="Cambria" panose="02040503050406030204" pitchFamily="18" charset="0"/>
              </a:rPr>
              <a:t>Features</a:t>
            </a:r>
            <a:endParaRPr lang="en-IN" sz="3600" i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8E080-5B37-426C-9413-8A5415C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84384"/>
              </p:ext>
            </p:extLst>
          </p:nvPr>
        </p:nvGraphicFramePr>
        <p:xfrm>
          <a:off x="369114" y="1789745"/>
          <a:ext cx="7608816" cy="4722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4408">
                  <a:extLst>
                    <a:ext uri="{9D8B030D-6E8A-4147-A177-3AD203B41FA5}">
                      <a16:colId xmlns:a16="http://schemas.microsoft.com/office/drawing/2014/main" val="1737986182"/>
                    </a:ext>
                  </a:extLst>
                </a:gridCol>
                <a:gridCol w="3804408">
                  <a:extLst>
                    <a:ext uri="{9D8B030D-6E8A-4147-A177-3AD203B41FA5}">
                      <a16:colId xmlns:a16="http://schemas.microsoft.com/office/drawing/2014/main" val="2058135301"/>
                    </a:ext>
                  </a:extLst>
                </a:gridCol>
              </a:tblGrid>
              <a:tr h="26499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TCP</a:t>
                      </a:r>
                      <a:r>
                        <a:rPr sz="1600" b="1" spc="-12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segment</a:t>
                      </a:r>
                      <a:endParaRPr sz="16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SCTP</a:t>
                      </a:r>
                      <a:r>
                        <a:rPr sz="1600" b="1" spc="-12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packet</a:t>
                      </a:r>
                      <a:endParaRPr sz="16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697376"/>
                  </a:ext>
                </a:extLst>
              </a:tr>
              <a:tr h="468883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information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part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of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the</a:t>
                      </a:r>
                      <a:r>
                        <a:rPr sz="1600" spc="-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header</a:t>
                      </a:r>
                      <a:endParaRPr sz="16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l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information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included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in the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</a:t>
                      </a:r>
                      <a:r>
                        <a:rPr sz="16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chunks</a:t>
                      </a:r>
                      <a:endParaRPr sz="16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56571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Data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treated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as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one</a:t>
                      </a:r>
                      <a:r>
                        <a:rPr sz="16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entity</a:t>
                      </a: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l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Carry several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data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chunks, 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each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can belong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to</a:t>
                      </a:r>
                      <a:r>
                        <a:rPr sz="1600" spc="11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</a:t>
                      </a:r>
                      <a:endParaRPr sz="16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  <a:p>
                      <a:pPr marL="92710" algn="l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different</a:t>
                      </a:r>
                      <a:r>
                        <a:rPr sz="1600" spc="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stream</a:t>
                      </a:r>
                      <a:endParaRPr sz="16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140404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Options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section exist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separately</a:t>
                      </a:r>
                      <a:endParaRPr sz="16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l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Options are handled </a:t>
                      </a:r>
                      <a:r>
                        <a:rPr sz="1600" spc="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by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defining new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chunk</a:t>
                      </a:r>
                      <a:r>
                        <a:rPr sz="1600" spc="-1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types</a:t>
                      </a:r>
                      <a:endParaRPr sz="16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508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Mandatory part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of header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 20</a:t>
                      </a:r>
                      <a:r>
                        <a:rPr sz="16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bytes</a:t>
                      </a:r>
                      <a:endParaRPr sz="16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l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General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header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only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12</a:t>
                      </a:r>
                      <a:r>
                        <a:rPr sz="16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bytes</a:t>
                      </a:r>
                      <a:endParaRPr sz="16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28191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Checksum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 </a:t>
                      </a:r>
                      <a:r>
                        <a:rPr sz="1600" spc="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16</a:t>
                      </a:r>
                      <a:r>
                        <a:rPr sz="16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bits</a:t>
                      </a:r>
                      <a:endParaRPr sz="16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44145" algn="l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Checksum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 </a:t>
                      </a:r>
                      <a:r>
                        <a:rPr sz="1600" spc="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32</a:t>
                      </a:r>
                      <a:r>
                        <a:rPr sz="16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bits</a:t>
                      </a:r>
                      <a:endParaRPr sz="16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918883"/>
                  </a:ext>
                </a:extLst>
              </a:tr>
              <a:tr h="579069">
                <a:tc>
                  <a:txBody>
                    <a:bodyPr/>
                    <a:lstStyle/>
                    <a:p>
                      <a:pPr marL="91440" marR="85090" algn="l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1308100" algn="l"/>
                          <a:tab pos="1624965" algn="l"/>
                          <a:tab pos="1941830" algn="l"/>
                          <a:tab pos="2386965" algn="l"/>
                          <a:tab pos="2865755" algn="l"/>
                          <a:tab pos="3789679" algn="l"/>
                          <a:tab pos="4448175" algn="l"/>
                        </a:tabLst>
                      </a:pP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</a:t>
                      </a:r>
                      <a:r>
                        <a:rPr sz="16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m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b</a:t>
                      </a:r>
                      <a:r>
                        <a:rPr sz="16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n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</a:t>
                      </a:r>
                      <a:r>
                        <a:rPr sz="16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</a:t>
                      </a:r>
                      <a:r>
                        <a:rPr sz="16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n	</a:t>
                      </a:r>
                      <a:r>
                        <a:rPr sz="16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f	</a:t>
                      </a:r>
                      <a:r>
                        <a:rPr sz="16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	a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n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	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p</a:t>
                      </a:r>
                      <a:r>
                        <a:rPr sz="16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r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</a:t>
                      </a:r>
                      <a:r>
                        <a:rPr lang="en-IN"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</a:t>
                      </a:r>
                      <a:r>
                        <a:rPr sz="16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dd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r</a:t>
                      </a:r>
                      <a:r>
                        <a:rPr sz="16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</a:t>
                      </a:r>
                      <a:r>
                        <a:rPr sz="1600" spc="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</a:t>
                      </a:r>
                      <a:r>
                        <a:rPr sz="16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</a:t>
                      </a:r>
                      <a:r>
                        <a:rPr lang="en-IN"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</a:t>
                      </a:r>
                      <a:r>
                        <a:rPr sz="16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f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in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e</a:t>
                      </a:r>
                      <a:r>
                        <a:rPr lang="en-IN"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  connection</a:t>
                      </a: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l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6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Verification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tag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 an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association</a:t>
                      </a:r>
                      <a:r>
                        <a:rPr sz="16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identifier</a:t>
                      </a:r>
                    </a:p>
                  </a:txBody>
                  <a:tcPr marL="0" marR="0" marT="161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92070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Includes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one sequence number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in the</a:t>
                      </a:r>
                      <a:r>
                        <a:rPr sz="16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header</a:t>
                      </a:r>
                      <a:endParaRPr sz="16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Includes several different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data</a:t>
                      </a:r>
                      <a:r>
                        <a:rPr sz="1600" spc="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chunks</a:t>
                      </a:r>
                      <a:endParaRPr sz="16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196770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Some segments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carry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</a:t>
                      </a:r>
                      <a:r>
                        <a:rPr sz="1600" spc="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information</a:t>
                      </a:r>
                    </a:p>
                  </a:txBody>
                  <a:tcPr marL="0" marR="0" marT="161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8382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Control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chunks 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never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use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 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TSN, </a:t>
                      </a:r>
                      <a:r>
                        <a:rPr sz="16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IS,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or SSN </a:t>
                      </a:r>
                      <a:r>
                        <a:rPr sz="16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number,  </a:t>
                      </a:r>
                      <a:r>
                        <a:rPr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they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are used </a:t>
                      </a:r>
                      <a:r>
                        <a:rPr sz="16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for </a:t>
                      </a:r>
                      <a:r>
                        <a:rPr sz="16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data </a:t>
                      </a:r>
                      <a:r>
                        <a:rPr sz="1600" spc="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chunks</a:t>
                      </a:r>
                      <a:r>
                        <a:rPr sz="16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/>
                        </a:rPr>
                        <a:t>only</a:t>
                      </a:r>
                      <a:endParaRPr sz="1600" dirty="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41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D59A906-E5EB-471C-9253-0555938BFC48}"/>
              </a:ext>
            </a:extLst>
          </p:cNvPr>
          <p:cNvSpPr txBox="1"/>
          <p:nvPr/>
        </p:nvSpPr>
        <p:spPr>
          <a:xfrm>
            <a:off x="1587616" y="11322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Comparison </a:t>
            </a:r>
            <a:r>
              <a:rPr lang="en-US" sz="1800" b="1" spc="-1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 </a:t>
            </a: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8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 segment </a:t>
            </a:r>
            <a:r>
              <a:rPr lang="en-US" sz="18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8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</a:t>
            </a:r>
            <a:r>
              <a:rPr lang="en-US" sz="1800" b="1" spc="-18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770E53A-DE56-4A6A-8384-9F082606D353}"/>
              </a:ext>
            </a:extLst>
          </p:cNvPr>
          <p:cNvSpPr/>
          <p:nvPr/>
        </p:nvSpPr>
        <p:spPr>
          <a:xfrm>
            <a:off x="8273757" y="1789745"/>
            <a:ext cx="3261106" cy="1630679"/>
          </a:xfrm>
          <a:prstGeom prst="rect">
            <a:avLst/>
          </a:prstGeom>
          <a:blipFill>
            <a:blip r:embed="rId2" cstate="print"/>
            <a:stretch>
              <a:fillRect r="-10272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E542065-A2A4-4343-891B-7F51B28FED11}"/>
              </a:ext>
            </a:extLst>
          </p:cNvPr>
          <p:cNvSpPr/>
          <p:nvPr/>
        </p:nvSpPr>
        <p:spPr>
          <a:xfrm>
            <a:off x="8492822" y="4220267"/>
            <a:ext cx="3330064" cy="1630679"/>
          </a:xfrm>
          <a:prstGeom prst="rect">
            <a:avLst/>
          </a:prstGeom>
          <a:blipFill>
            <a:blip r:embed="rId2" cstate="print"/>
            <a:stretch>
              <a:fillRect l="-9852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324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1F4C-236E-4319-B50E-E0EFA1B5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>
            <a:normAutofit/>
          </a:bodyPr>
          <a:lstStyle/>
          <a:p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</a:t>
            </a:r>
            <a:r>
              <a:rPr lang="en-IN" sz="3600" i="0" spc="-4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Descriptors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6AD51-4DA3-484F-9B9C-D451303D6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4794"/>
            <a:ext cx="10515600" cy="4947406"/>
          </a:xfrm>
        </p:spPr>
        <p:txBody>
          <a:bodyPr>
            <a:normAutofit fontScale="25000" lnSpcReduction="20000"/>
          </a:bodyPr>
          <a:lstStyle/>
          <a:p>
            <a:pPr marL="329565" indent="-317500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"/>
              <a:tabLst>
                <a:tab pos="329565" algn="l"/>
                <a:tab pos="330200" algn="l"/>
              </a:tabLst>
            </a:pPr>
            <a:r>
              <a:rPr lang="en-US" sz="64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perform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file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I/O,</a:t>
            </a:r>
            <a:r>
              <a:rPr lang="en-US" sz="64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b="1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file</a:t>
            </a:r>
            <a:r>
              <a:rPr lang="en-US" sz="6400" b="1" spc="1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6400" b="1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descriptor</a:t>
            </a:r>
            <a:r>
              <a:rPr lang="en-US" sz="6400" b="1" spc="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64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used.</a:t>
            </a: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695D46"/>
              </a:buClr>
              <a:buFont typeface="Wingdings"/>
              <a:buChar char=""/>
            </a:pP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29565" indent="-317500">
              <a:lnSpc>
                <a:spcPct val="100000"/>
              </a:lnSpc>
              <a:buSzPct val="116666"/>
              <a:buFont typeface="Wingdings"/>
              <a:buChar char=""/>
              <a:tabLst>
                <a:tab pos="329565" algn="l"/>
                <a:tab pos="330200" algn="l"/>
              </a:tabLst>
            </a:pPr>
            <a:r>
              <a:rPr lang="en-US" sz="64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perform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network</a:t>
            </a:r>
            <a:r>
              <a:rPr lang="en-US" sz="64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I/O,</a:t>
            </a:r>
            <a:r>
              <a:rPr lang="en-US" sz="64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b="1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</a:t>
            </a:r>
            <a:r>
              <a:rPr lang="en-US" sz="6400" b="1" spc="1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6400" b="1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descriptor</a:t>
            </a:r>
            <a:r>
              <a:rPr lang="en-US" sz="6400" b="1" spc="-2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64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64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</a:t>
            </a: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695D46"/>
              </a:buClr>
              <a:buFont typeface="Wingdings"/>
              <a:buChar char=""/>
            </a:pP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29565" indent="-317500">
              <a:lnSpc>
                <a:spcPct val="100000"/>
              </a:lnSpc>
              <a:buSzPct val="116666"/>
              <a:buFont typeface="Wingdings"/>
              <a:buChar char=""/>
              <a:tabLst>
                <a:tab pos="329565" algn="l"/>
                <a:tab pos="330200" algn="l"/>
              </a:tabLst>
            </a:pPr>
            <a:r>
              <a:rPr lang="en-US" sz="64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</a:t>
            </a:r>
            <a:r>
              <a:rPr lang="en-US" sz="64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active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64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identified</a:t>
            </a:r>
            <a:r>
              <a:rPr lang="en-US" sz="64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its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64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descriptor.</a:t>
            </a: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695D46"/>
              </a:buClr>
              <a:buFont typeface="Wingdings"/>
              <a:buChar char=""/>
            </a:pP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29565" indent="-317500">
              <a:lnSpc>
                <a:spcPct val="100000"/>
              </a:lnSpc>
              <a:buSzPct val="116666"/>
              <a:buFont typeface="Wingdings"/>
              <a:buChar char=""/>
              <a:tabLst>
                <a:tab pos="329565" algn="l"/>
                <a:tab pos="330200" algn="l"/>
              </a:tabLst>
            </a:pPr>
            <a:r>
              <a:rPr lang="en-US" sz="64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64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64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64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</a:t>
            </a:r>
            <a:r>
              <a:rPr lang="en-US" sz="64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64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b="1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</a:t>
            </a:r>
            <a:r>
              <a:rPr lang="en-US" sz="64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.</a:t>
            </a: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695D46"/>
              </a:buClr>
              <a:buFont typeface="Wingdings"/>
              <a:buChar char=""/>
            </a:pP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29565" indent="-317500">
              <a:lnSpc>
                <a:spcPct val="100000"/>
              </a:lnSpc>
              <a:buSzPct val="116666"/>
              <a:buFont typeface="Wingdings"/>
              <a:buChar char=""/>
              <a:tabLst>
                <a:tab pos="329565" algn="l"/>
                <a:tab pos="330200" algn="l"/>
              </a:tabLst>
            </a:pPr>
            <a:r>
              <a:rPr lang="en-US" sz="6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Hack</a:t>
            </a:r>
            <a:r>
              <a:rPr lang="en-US" sz="64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into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header</a:t>
            </a:r>
            <a:r>
              <a:rPr lang="en-US" sz="64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file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winsock2.h:</a:t>
            </a: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695D46"/>
              </a:buClr>
              <a:buFont typeface="Wingdings"/>
              <a:buChar char=""/>
            </a:pP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29565" indent="-317500">
              <a:lnSpc>
                <a:spcPct val="100000"/>
              </a:lnSpc>
              <a:buClr>
                <a:srgbClr val="695D46"/>
              </a:buClr>
              <a:buSzPct val="116666"/>
              <a:buFont typeface="Wingdings"/>
              <a:buChar char=""/>
              <a:tabLst>
                <a:tab pos="329565" algn="l"/>
                <a:tab pos="330200" algn="l"/>
              </a:tabLst>
            </a:pPr>
            <a:r>
              <a:rPr lang="en-US" sz="6400" b="1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typedef</a:t>
            </a:r>
            <a:r>
              <a:rPr lang="en-US" sz="6400" b="1" spc="-5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6400" b="1" dirty="0" err="1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u_int</a:t>
            </a:r>
            <a:r>
              <a:rPr lang="en-US" sz="6400" b="1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SOCKET</a:t>
            </a:r>
            <a:r>
              <a:rPr lang="en-US" sz="64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;</a:t>
            </a:r>
            <a:r>
              <a:rPr lang="en-US" sz="6400" spc="1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/*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10" dirty="0" err="1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u_int</a:t>
            </a:r>
            <a:r>
              <a:rPr lang="en-US" sz="64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defined</a:t>
            </a:r>
            <a:r>
              <a:rPr lang="en-US" sz="64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</a:t>
            </a:r>
            <a:r>
              <a:rPr lang="en-US" sz="64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unsigned</a:t>
            </a:r>
            <a:r>
              <a:rPr lang="en-US" sz="64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</a:t>
            </a:r>
            <a:r>
              <a:rPr lang="en-US" sz="64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*/</a:t>
            </a: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95D46"/>
              </a:buClr>
              <a:buFont typeface="Wingdings"/>
              <a:buChar char=""/>
            </a:pP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29565" indent="-317500">
              <a:lnSpc>
                <a:spcPct val="100000"/>
              </a:lnSpc>
              <a:buSzPct val="116666"/>
              <a:buFont typeface="Wingdings"/>
              <a:buChar char=""/>
              <a:tabLst>
                <a:tab pos="329565" algn="l"/>
                <a:tab pos="330200" algn="l"/>
              </a:tabLst>
            </a:pPr>
            <a:r>
              <a:rPr lang="en-US" sz="64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64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-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UNIX</a:t>
            </a:r>
            <a:r>
              <a:rPr lang="en-US" sz="64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systems,</a:t>
            </a:r>
            <a:r>
              <a:rPr lang="en-US" sz="64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64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64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just</a:t>
            </a:r>
            <a:r>
              <a:rPr lang="en-US" sz="64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64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special</a:t>
            </a:r>
            <a:r>
              <a:rPr lang="en-US" sz="64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file, </a:t>
            </a:r>
            <a:r>
              <a:rPr lang="en-US" sz="64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64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64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descriptors</a:t>
            </a:r>
            <a:r>
              <a:rPr lang="en-US" sz="64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</a:t>
            </a:r>
            <a:r>
              <a:rPr lang="en-US" sz="64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kept</a:t>
            </a:r>
            <a:r>
              <a:rPr lang="en-US" sz="64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64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64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file</a:t>
            </a:r>
            <a:r>
              <a:rPr lang="en-US" sz="64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</a:t>
            </a:r>
            <a:r>
              <a:rPr lang="en-US" sz="64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table.</a:t>
            </a: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695D46"/>
              </a:buClr>
              <a:buFont typeface="Wingdings"/>
              <a:buChar char=""/>
            </a:pP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29565" marR="5080" indent="-317500">
              <a:lnSpc>
                <a:spcPct val="100000"/>
              </a:lnSpc>
              <a:buSzPct val="116666"/>
              <a:buFont typeface="Wingdings"/>
              <a:buChar char=""/>
              <a:tabLst>
                <a:tab pos="329565" algn="l"/>
                <a:tab pos="330200" algn="l"/>
              </a:tabLst>
            </a:pP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Windows </a:t>
            </a:r>
            <a:r>
              <a:rPr lang="en-US" sz="64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operating </a:t>
            </a:r>
            <a:r>
              <a:rPr lang="en-US" sz="64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system keeps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64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separate </a:t>
            </a:r>
            <a:r>
              <a:rPr lang="en-US" sz="64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table </a:t>
            </a:r>
            <a:r>
              <a:rPr lang="en-US" sz="64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descriptors </a:t>
            </a:r>
            <a:r>
              <a:rPr lang="en-US" sz="64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(named </a:t>
            </a:r>
            <a:r>
              <a:rPr lang="en-US" sz="6400" b="1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 </a:t>
            </a:r>
            <a:r>
              <a:rPr lang="en-US" sz="6400" b="1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descriptor table</a:t>
            </a:r>
            <a:r>
              <a:rPr lang="en-US" sz="64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, </a:t>
            </a:r>
            <a:r>
              <a:rPr lang="en-US" sz="64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  </a:t>
            </a:r>
            <a:r>
              <a:rPr lang="en-US" sz="64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SDT)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 </a:t>
            </a:r>
            <a:r>
              <a:rPr lang="en-US" sz="64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</a:t>
            </a:r>
            <a:r>
              <a:rPr lang="en-US" sz="6400" spc="-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64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process.</a:t>
            </a: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6781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A63C-BA96-4947-BBC0-F146C841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5719"/>
          </a:xfrm>
        </p:spPr>
        <p:txBody>
          <a:bodyPr>
            <a:normAutofit fontScale="90000"/>
          </a:bodyPr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sz="4000" i="0" spc="-114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53D4-E60B-4AD6-85E2-E80EC8ADC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90" y="963055"/>
            <a:ext cx="10515600" cy="5529819"/>
          </a:xfrm>
        </p:spPr>
        <p:txBody>
          <a:bodyPr>
            <a:normAutofit/>
          </a:bodyPr>
          <a:lstStyle/>
          <a:p>
            <a:pPr marL="12065" indent="0" algn="just">
              <a:lnSpc>
                <a:spcPct val="100000"/>
              </a:lnSpc>
              <a:spcBef>
                <a:spcPts val="875"/>
              </a:spcBef>
              <a:buNone/>
              <a:tabLst>
                <a:tab pos="241935" algn="l"/>
              </a:tabLst>
            </a:pP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Acknowledgment</a:t>
            </a:r>
            <a:r>
              <a:rPr lang="en-US" sz="1800" b="1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acknowledgment numbers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chunk-oriented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refer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2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</a:p>
          <a:p>
            <a:pPr marL="241300" indent="-229235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information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carried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chunks,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which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do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 need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2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</a:p>
          <a:p>
            <a:pPr marL="241300" indent="-229235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acknowledged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another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appropriate</a:t>
            </a:r>
            <a:r>
              <a:rPr lang="en-US" sz="1800" spc="229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065" indent="0" algn="just">
              <a:lnSpc>
                <a:spcPct val="100000"/>
              </a:lnSpc>
              <a:spcBef>
                <a:spcPts val="775"/>
              </a:spcBef>
              <a:buNone/>
              <a:tabLst>
                <a:tab pos="241935" algn="l"/>
              </a:tabLst>
            </a:pPr>
            <a:endParaRPr lang="en-US" sz="1800" b="1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065" indent="0" algn="just">
              <a:lnSpc>
                <a:spcPct val="100000"/>
              </a:lnSpc>
              <a:spcBef>
                <a:spcPts val="775"/>
              </a:spcBef>
              <a:buNone/>
              <a:tabLst>
                <a:tab pos="241935" algn="l"/>
              </a:tabLst>
            </a:pP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Flow</a:t>
            </a:r>
            <a:r>
              <a:rPr lang="en-US" sz="1800" b="1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implements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flow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 to avoid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overwhelming</a:t>
            </a:r>
            <a:r>
              <a:rPr lang="en-US" sz="1800" spc="2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receiver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065" indent="0" algn="just">
              <a:lnSpc>
                <a:spcPct val="100000"/>
              </a:lnSpc>
              <a:spcBef>
                <a:spcPts val="745"/>
              </a:spcBef>
              <a:buNone/>
              <a:tabLst>
                <a:tab pos="241935" algn="l"/>
              </a:tabLst>
            </a:pPr>
            <a:endParaRPr lang="en-US" sz="1800" b="1" spc="-1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065" indent="0" algn="just">
              <a:lnSpc>
                <a:spcPct val="100000"/>
              </a:lnSpc>
              <a:spcBef>
                <a:spcPts val="745"/>
              </a:spcBef>
              <a:buNone/>
              <a:tabLst>
                <a:tab pos="241935" algn="l"/>
              </a:tabLst>
            </a:pPr>
            <a:r>
              <a:rPr lang="en-US" sz="18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r>
              <a:rPr lang="en-US" sz="1800" b="1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acknowledgment numbers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 for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r>
              <a:rPr lang="en-US" sz="1800" spc="3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065" indent="0" algn="just">
              <a:lnSpc>
                <a:spcPct val="100000"/>
              </a:lnSpc>
              <a:spcBef>
                <a:spcPts val="770"/>
              </a:spcBef>
              <a:buNone/>
              <a:tabLst>
                <a:tab pos="241935" algn="l"/>
              </a:tabLst>
            </a:pPr>
            <a:endParaRPr lang="en-US" sz="1800" b="1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065" indent="0" algn="just">
              <a:lnSpc>
                <a:spcPct val="100000"/>
              </a:lnSpc>
              <a:spcBef>
                <a:spcPts val="770"/>
              </a:spcBef>
              <a:buNone/>
              <a:tabLst>
                <a:tab pos="241935" algn="l"/>
              </a:tabLst>
            </a:pP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Congestion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marR="5080" indent="-229235" algn="just">
              <a:lnSpc>
                <a:spcPts val="2160"/>
              </a:lnSpc>
              <a:spcBef>
                <a:spcPts val="1019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implements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congestion control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determine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how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many data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injected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into the 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network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4459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294A-5C28-4D76-9326-CE9618D1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5385"/>
          </a:xfrm>
        </p:spPr>
        <p:txBody>
          <a:bodyPr>
            <a:normAutofit fontScale="90000"/>
          </a:bodyPr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sz="4000" i="0" spc="-114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FAA4-CCBB-427D-AE1F-6F5AC2D70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675" y="1248282"/>
            <a:ext cx="6627303" cy="4160520"/>
          </a:xfrm>
        </p:spPr>
        <p:txBody>
          <a:bodyPr/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Wingdings"/>
              <a:buChar char=""/>
              <a:tabLst>
                <a:tab pos="2413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Wingdings"/>
              <a:buChar char=""/>
              <a:tabLst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Main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Parts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</a:t>
            </a:r>
          </a:p>
          <a:p>
            <a:pPr marL="697865" lvl="1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General header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7865" lvl="1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–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blocks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469265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endParaRPr lang="en-US" sz="1800" spc="-3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469265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Types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814069" lvl="1" indent="-34544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814069" algn="l"/>
                <a:tab pos="81470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- controls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maintains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1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814069" lvl="1" indent="-34544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814069" algn="l"/>
                <a:tab pos="81470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- carries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user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EB3EDDA-DBC2-44BC-9E6D-8F82AA15BA7E}"/>
              </a:ext>
            </a:extLst>
          </p:cNvPr>
          <p:cNvSpPr/>
          <p:nvPr/>
        </p:nvSpPr>
        <p:spPr>
          <a:xfrm>
            <a:off x="838200" y="2043502"/>
            <a:ext cx="4438475" cy="2186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09794-57E3-44EF-BB05-74F3D3BAC03B}"/>
              </a:ext>
            </a:extLst>
          </p:cNvPr>
          <p:cNvSpPr txBox="1"/>
          <p:nvPr/>
        </p:nvSpPr>
        <p:spPr>
          <a:xfrm>
            <a:off x="2248949" y="4404018"/>
            <a:ext cx="1616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</a:t>
            </a:r>
            <a:r>
              <a:rPr lang="en-IN" sz="1200" b="1" spc="-9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format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48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A932-3F26-4BA5-AFE4-40E73650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833"/>
          </a:xfrm>
        </p:spPr>
        <p:txBody>
          <a:bodyPr>
            <a:normAutofit/>
          </a:bodyPr>
          <a:lstStyle/>
          <a:p>
            <a:r>
              <a:rPr lang="en-IN" sz="36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 Packet</a:t>
            </a:r>
            <a:r>
              <a:rPr lang="en-IN" sz="3600" i="0" spc="-1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</a:rPr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D507E-7BBB-4363-BA72-564951B1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9346" y="922789"/>
            <a:ext cx="6191075" cy="52494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19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General</a:t>
            </a:r>
            <a:r>
              <a:rPr lang="en-IN" sz="1900" b="1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9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Header</a:t>
            </a:r>
            <a:endParaRPr lang="en-IN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Defines the end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points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association to </a:t>
            </a:r>
            <a:r>
              <a:rPr lang="en-US" sz="19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which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</a:t>
            </a:r>
            <a:r>
              <a:rPr lang="en-US" sz="1900" spc="2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belongs.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Guarantees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packet belongs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particular</a:t>
            </a:r>
            <a:r>
              <a:rPr lang="en-US" sz="1900" spc="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Preserves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integrity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contents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9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241300" algn="l"/>
              </a:tabLst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There are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four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the general</a:t>
            </a:r>
            <a:r>
              <a:rPr lang="en-US" sz="19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header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Source </a:t>
            </a:r>
            <a:r>
              <a:rPr lang="en-US" sz="19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port </a:t>
            </a:r>
            <a:r>
              <a:rPr lang="en-US" sz="19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address: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16-bit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defines the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port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sender</a:t>
            </a:r>
            <a:r>
              <a:rPr lang="en-US" sz="1900" spc="3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Destination port </a:t>
            </a:r>
            <a:r>
              <a:rPr lang="en-US" sz="19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address: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16-bit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defines the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port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receiving</a:t>
            </a:r>
            <a:r>
              <a:rPr lang="en-US" sz="1900" spc="3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b="1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Verification 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tag: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 that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matches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packet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</a:t>
            </a:r>
            <a:r>
              <a:rPr lang="en-US" sz="1900" spc="1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7865" lvl="1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serves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 an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identifier for the</a:t>
            </a:r>
            <a:r>
              <a:rPr lang="en-US" sz="19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7865" lvl="1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Separate verification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 for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direction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the</a:t>
            </a:r>
            <a:r>
              <a:rPr lang="en-US" sz="19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Checksum: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32-bit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contains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CRC-32</a:t>
            </a:r>
            <a:r>
              <a:rPr lang="en-US" sz="1900" spc="2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checksum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DB534B8-3DCF-453A-8A52-E3BA15631C92}"/>
              </a:ext>
            </a:extLst>
          </p:cNvPr>
          <p:cNvSpPr/>
          <p:nvPr/>
        </p:nvSpPr>
        <p:spPr>
          <a:xfrm>
            <a:off x="838200" y="2491276"/>
            <a:ext cx="4841146" cy="1043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AF5B2-BC5D-45DC-95B5-F4C5119A9B94}"/>
              </a:ext>
            </a:extLst>
          </p:cNvPr>
          <p:cNvSpPr txBox="1"/>
          <p:nvPr/>
        </p:nvSpPr>
        <p:spPr>
          <a:xfrm>
            <a:off x="2609675" y="3716215"/>
            <a:ext cx="1298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1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General</a:t>
            </a:r>
            <a:r>
              <a:rPr lang="en-IN" sz="1200" b="1" spc="5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header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86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746A-7763-41C7-8CC9-8871402A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888"/>
          </a:xfrm>
        </p:spPr>
        <p:txBody>
          <a:bodyPr>
            <a:normAutofit/>
          </a:bodyPr>
          <a:lstStyle/>
          <a:p>
            <a:r>
              <a:rPr lang="en-IN" sz="36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 Packet</a:t>
            </a:r>
            <a:r>
              <a:rPr lang="en-IN" sz="3600" i="0" spc="-1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</a:rPr>
              <a:t>Format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4C9F-82B7-403B-86ED-B5696690C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672" y="1057014"/>
            <a:ext cx="6929306" cy="511518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IN" sz="19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</a:t>
            </a:r>
            <a:r>
              <a:rPr lang="en-IN" sz="1900" b="1" spc="-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k</a:t>
            </a:r>
            <a:r>
              <a:rPr lang="en-IN" sz="19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</a:t>
            </a:r>
            <a:endParaRPr lang="en-IN" sz="19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information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user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</a:t>
            </a:r>
            <a:r>
              <a:rPr lang="en-US" sz="19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carried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First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three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fields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common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</a:t>
            </a:r>
            <a:r>
              <a:rPr lang="en-US" sz="19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 algn="just">
              <a:lnSpc>
                <a:spcPts val="228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900" b="1" spc="-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Type:</a:t>
            </a:r>
            <a:r>
              <a:rPr lang="en-US" sz="1900" b="1" spc="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8-bit</a:t>
            </a:r>
            <a:r>
              <a:rPr lang="en-US" sz="1900" spc="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</a:t>
            </a:r>
            <a:r>
              <a:rPr lang="en-US" sz="1900" spc="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</a:t>
            </a:r>
            <a:r>
              <a:rPr lang="en-US" sz="1900" spc="1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up</a:t>
            </a:r>
            <a:r>
              <a:rPr lang="en-US" sz="1900" spc="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9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256</a:t>
            </a:r>
            <a:r>
              <a:rPr lang="en-US" sz="19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types</a:t>
            </a:r>
            <a:r>
              <a:rPr lang="en-US" sz="1900" spc="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900" spc="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chunks(few</a:t>
            </a:r>
            <a:r>
              <a:rPr lang="en-US" sz="1900" spc="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have</a:t>
            </a:r>
            <a:r>
              <a:rPr lang="en-US" sz="1900" spc="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been</a:t>
            </a:r>
            <a:r>
              <a:rPr lang="en-US" sz="1900" spc="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defined,</a:t>
            </a:r>
            <a:r>
              <a:rPr lang="en-US" sz="19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rest</a:t>
            </a:r>
            <a:r>
              <a:rPr lang="en-US" sz="1900" spc="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</a:t>
            </a:r>
            <a:r>
              <a:rPr lang="en-US" sz="1900" spc="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reserved</a:t>
            </a:r>
            <a:r>
              <a:rPr lang="en-US" sz="1900" spc="1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future</a:t>
            </a:r>
            <a:r>
              <a:rPr lang="en-US" sz="19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use)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Flag: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8-bit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defines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special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flags that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particular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9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may</a:t>
            </a:r>
            <a:r>
              <a:rPr lang="en-US" sz="1900" spc="2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need.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 algn="just"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900" b="1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Length:</a:t>
            </a:r>
            <a:r>
              <a:rPr lang="en-US" sz="1900" b="1" spc="2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16-bit</a:t>
            </a:r>
            <a:r>
              <a:rPr lang="en-US" sz="1900" spc="2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</a:t>
            </a:r>
            <a:r>
              <a:rPr lang="en-US" sz="1900" spc="1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defines</a:t>
            </a:r>
            <a:r>
              <a:rPr lang="en-US" sz="1900" spc="20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900" spc="20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total</a:t>
            </a:r>
            <a:r>
              <a:rPr lang="en-US" sz="1900" spc="2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size</a:t>
            </a:r>
            <a:r>
              <a:rPr lang="en-US" sz="1900" spc="20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900" spc="1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900" spc="20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chunk,</a:t>
            </a:r>
            <a:r>
              <a:rPr lang="en-US" sz="1900" spc="2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900" spc="1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bytes,</a:t>
            </a:r>
            <a:r>
              <a:rPr lang="en-US" sz="1900" spc="2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including</a:t>
            </a:r>
            <a:r>
              <a:rPr lang="en-US" sz="1900" spc="1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900" spc="20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type,</a:t>
            </a:r>
            <a:r>
              <a:rPr lang="en-US" sz="1900" spc="2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flag,</a:t>
            </a:r>
            <a:r>
              <a:rPr lang="en-US" sz="1900" spc="2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IN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length</a:t>
            </a:r>
            <a:r>
              <a:rPr lang="en-IN" sz="19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fields</a:t>
            </a:r>
            <a:endParaRPr lang="en-IN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900" spc="-1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Information field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depends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9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requires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information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section to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multiples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4</a:t>
            </a:r>
            <a:r>
              <a:rPr lang="en-US" sz="19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bytes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62635" lvl="1" indent="-293370" algn="just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62635" algn="l"/>
                <a:tab pos="763270" algn="l"/>
              </a:tabLst>
            </a:pP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 not, padding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bytes (eight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0s)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added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end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9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section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DD7A2F53-02C6-495D-BBB4-DDE5C7D59F23}"/>
              </a:ext>
            </a:extLst>
          </p:cNvPr>
          <p:cNvSpPr/>
          <p:nvPr/>
        </p:nvSpPr>
        <p:spPr>
          <a:xfrm>
            <a:off x="838200" y="1380423"/>
            <a:ext cx="4136472" cy="2234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C1B3D-B31D-45D1-9686-A4918AEFE0B8}"/>
              </a:ext>
            </a:extLst>
          </p:cNvPr>
          <p:cNvSpPr txBox="1"/>
          <p:nvPr/>
        </p:nvSpPr>
        <p:spPr>
          <a:xfrm>
            <a:off x="2173448" y="3661016"/>
            <a:ext cx="1465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3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Types </a:t>
            </a:r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IN" sz="1200" b="1" spc="7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AA4FF3D-D553-4774-91AB-A990E1257695}"/>
              </a:ext>
            </a:extLst>
          </p:cNvPr>
          <p:cNvSpPr/>
          <p:nvPr/>
        </p:nvSpPr>
        <p:spPr>
          <a:xfrm>
            <a:off x="838200" y="4190172"/>
            <a:ext cx="4136472" cy="1109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07AC8-B70A-49FE-A2A9-949EB8D512CB}"/>
              </a:ext>
            </a:extLst>
          </p:cNvPr>
          <p:cNvSpPr txBox="1"/>
          <p:nvPr/>
        </p:nvSpPr>
        <p:spPr>
          <a:xfrm>
            <a:off x="590025" y="5433763"/>
            <a:ext cx="3453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5090">
              <a:lnSpc>
                <a:spcPct val="100000"/>
              </a:lnSpc>
              <a:spcBef>
                <a:spcPts val="110"/>
              </a:spcBef>
            </a:pPr>
            <a:r>
              <a:rPr lang="en-US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Common </a:t>
            </a:r>
            <a:r>
              <a:rPr lang="en-US" sz="1200" b="1" spc="-1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layout </a:t>
            </a:r>
            <a:r>
              <a:rPr lang="en-US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200" b="1" spc="7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941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E037-E57E-42E9-9C05-89F7CE78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5051"/>
          </a:xfrm>
        </p:spPr>
        <p:txBody>
          <a:bodyPr>
            <a:normAutofit fontScale="90000"/>
          </a:bodyPr>
          <a:lstStyle/>
          <a:p>
            <a:r>
              <a:rPr lang="en-IN" sz="36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 Packet</a:t>
            </a:r>
            <a:r>
              <a:rPr lang="en-IN" sz="3600" i="0" spc="-1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</a:rPr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2AF3A-61BF-4304-92DA-D43377D65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282" y="855677"/>
            <a:ext cx="6387517" cy="5316523"/>
          </a:xfrm>
        </p:spPr>
        <p:txBody>
          <a:bodyPr>
            <a:normAutofit fontScale="85000" lnSpcReduction="20000"/>
          </a:bodyPr>
          <a:lstStyle/>
          <a:p>
            <a:pPr marL="12700" indent="0">
              <a:lnSpc>
                <a:spcPct val="100000"/>
              </a:lnSpc>
              <a:spcBef>
                <a:spcPts val="885"/>
              </a:spcBef>
              <a:buNone/>
              <a:tabLst>
                <a:tab pos="241300" algn="l"/>
              </a:tabLst>
            </a:pPr>
            <a:r>
              <a:rPr lang="en-US" sz="16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Chunk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Carries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user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may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contain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zero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more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</a:t>
            </a: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Common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has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value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6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0</a:t>
            </a:r>
          </a:p>
          <a:p>
            <a:pPr marL="698500" lvl="1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Flag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has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5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reserved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bits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3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defined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bits</a:t>
            </a:r>
          </a:p>
          <a:p>
            <a:pPr marL="241300" indent="-2286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- signals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unordered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- beginning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bit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fragmented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 -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end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bit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fragmented</a:t>
            </a:r>
            <a:r>
              <a:rPr lang="en-US" sz="16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marR="5080" indent="-228600" algn="just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marR="5080" indent="-228600" algn="just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 - Sequence number initialized in an INIT chunk for one direction and in the INIT ACK chunk for the opposite  direction</a:t>
            </a:r>
          </a:p>
          <a:p>
            <a:pPr marL="241300" indent="-228600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 - all chunks of same stream in one direction have same stream identifier</a:t>
            </a:r>
          </a:p>
          <a:p>
            <a:pPr marL="241300" indent="-228600" algn="just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 identifier: 32-bit field used by the application program to define the type of data which is ignored by SCTP</a:t>
            </a:r>
          </a:p>
          <a:p>
            <a:pPr marL="241300" indent="-228600" algn="just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User data: carries the actual user data</a:t>
            </a:r>
          </a:p>
          <a:p>
            <a:pPr marL="698500" lvl="1" indent="-229235" algn="just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 chunk can carry data belonging to more than one message</a:t>
            </a:r>
          </a:p>
          <a:p>
            <a:pPr marL="698500" lvl="1" indent="-229235" algn="just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message can be spread over several data chunks</a:t>
            </a:r>
          </a:p>
          <a:p>
            <a:pPr marL="698500" lvl="1" indent="-229235" algn="just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Must have at least one byte of user data, can’t be empty</a:t>
            </a:r>
          </a:p>
          <a:p>
            <a:pPr marL="698500" lvl="1" indent="-229235" algn="just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 the data cannot end at a 32-bit boundary, padding must be added</a:t>
            </a:r>
          </a:p>
          <a:p>
            <a:endParaRPr lang="en-IN" dirty="0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F845EC26-302C-44AF-8F62-7CF1986B4E33}"/>
              </a:ext>
            </a:extLst>
          </p:cNvPr>
          <p:cNvSpPr/>
          <p:nvPr/>
        </p:nvSpPr>
        <p:spPr>
          <a:xfrm>
            <a:off x="838201" y="2024503"/>
            <a:ext cx="4128081" cy="1777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95E7D-3102-4D8F-B986-BC2CD70C0D75}"/>
              </a:ext>
            </a:extLst>
          </p:cNvPr>
          <p:cNvSpPr txBox="1"/>
          <p:nvPr/>
        </p:nvSpPr>
        <p:spPr>
          <a:xfrm>
            <a:off x="2027337" y="3984663"/>
            <a:ext cx="1009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8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IN" sz="1200" b="1" spc="-12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1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7922-F741-4BF4-96B6-B8317FF4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 fontScale="90000"/>
          </a:bodyPr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 Packet</a:t>
            </a:r>
            <a:r>
              <a:rPr lang="en-IN" sz="4000" i="0" spc="-1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Format</a:t>
            </a:r>
            <a:endParaRPr lang="en-IN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AAB1797-EE73-4324-8CB4-4486F08ECC39}"/>
              </a:ext>
            </a:extLst>
          </p:cNvPr>
          <p:cNvSpPr/>
          <p:nvPr/>
        </p:nvSpPr>
        <p:spPr>
          <a:xfrm>
            <a:off x="503382" y="1900849"/>
            <a:ext cx="3974757" cy="1793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E4FD2-46B8-4AA6-9153-16EC9CFB2CBB}"/>
              </a:ext>
            </a:extLst>
          </p:cNvPr>
          <p:cNvSpPr txBox="1"/>
          <p:nvPr/>
        </p:nvSpPr>
        <p:spPr>
          <a:xfrm>
            <a:off x="1960414" y="3694822"/>
            <a:ext cx="1060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2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</a:t>
            </a:r>
            <a:r>
              <a:rPr lang="en-IN" sz="1200" b="1" spc="2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B8564-29F2-4AC5-815F-BA20127C0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9" t="22386" r="8693" b="15963"/>
          <a:stretch/>
        </p:blipFill>
        <p:spPr>
          <a:xfrm>
            <a:off x="4739780" y="829982"/>
            <a:ext cx="7133396" cy="57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08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0760-A634-4B64-A077-F0CD8E69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776"/>
          </a:xfrm>
        </p:spPr>
        <p:txBody>
          <a:bodyPr>
            <a:normAutofit fontScale="90000"/>
          </a:bodyPr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 Packet</a:t>
            </a:r>
            <a:r>
              <a:rPr lang="en-IN" sz="4000" i="0" spc="-1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Format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99755-C9E3-4377-9FEE-E25916424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832" y="1082180"/>
            <a:ext cx="7281645" cy="5090020"/>
          </a:xfrm>
        </p:spPr>
        <p:txBody>
          <a:bodyPr/>
          <a:lstStyle/>
          <a:p>
            <a:pPr marL="241300" indent="-228600" algn="just">
              <a:lnSpc>
                <a:spcPct val="100000"/>
              </a:lnSpc>
              <a:spcBef>
                <a:spcPts val="869"/>
              </a:spcBef>
              <a:buFont typeface="Wingdings"/>
              <a:buChar char=""/>
              <a:tabLst>
                <a:tab pos="241300" algn="l"/>
              </a:tabLst>
            </a:pPr>
            <a:r>
              <a:rPr lang="en-US" sz="1800" b="1" i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 </a:t>
            </a:r>
            <a:r>
              <a:rPr lang="en-US" sz="1800" b="1" i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(initiation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acknowledgment</a:t>
            </a:r>
            <a:r>
              <a:rPr lang="en-US" sz="1800" spc="1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chunk)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Second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during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r>
              <a:rPr lang="en-US" sz="1800" spc="1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establishment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5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Value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verification tag is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value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initiation tag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</a:t>
            </a:r>
            <a:r>
              <a:rPr lang="en-US" sz="1800" spc="1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parameter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7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defines 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state cookie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sender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this</a:t>
            </a:r>
            <a:r>
              <a:rPr lang="en-US" sz="1800" spc="2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marR="5080" indent="-228600" algn="just">
              <a:lnSpc>
                <a:spcPts val="2160"/>
              </a:lnSpc>
              <a:spcBef>
                <a:spcPts val="1040"/>
              </a:spcBef>
              <a:buFont typeface="Arial"/>
              <a:buChar char="•"/>
              <a:tabLst>
                <a:tab pos="240665" algn="l"/>
                <a:tab pos="241300" algn="l"/>
                <a:tab pos="1296035" algn="l"/>
                <a:tab pos="2323465" algn="l"/>
                <a:tab pos="3137535" algn="l"/>
                <a:tab pos="4810760" algn="l"/>
                <a:tab pos="5247005" algn="l"/>
                <a:tab pos="5923915" algn="l"/>
                <a:tab pos="6697980" algn="l"/>
                <a:tab pos="8430260" algn="l"/>
                <a:tab pos="8853805" algn="l"/>
                <a:tab pos="9585325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marR="5080" indent="-228600" algn="just">
              <a:lnSpc>
                <a:spcPts val="2160"/>
              </a:lnSpc>
              <a:spcBef>
                <a:spcPts val="1040"/>
              </a:spcBef>
              <a:buFont typeface="Arial"/>
              <a:buChar char="•"/>
              <a:tabLst>
                <a:tab pos="240665" algn="l"/>
                <a:tab pos="241300" algn="l"/>
                <a:tab pos="1296035" algn="l"/>
                <a:tab pos="2323465" algn="l"/>
                <a:tab pos="3137535" algn="l"/>
                <a:tab pos="4810760" algn="l"/>
                <a:tab pos="5247005" algn="l"/>
                <a:tab pos="5923915" algn="l"/>
                <a:tab pos="6697980" algn="l"/>
                <a:tab pos="8430260" algn="l"/>
                <a:tab pos="8853805" algn="l"/>
                <a:tab pos="9585325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itiation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	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tag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ield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	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t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	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i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itiates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	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	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	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 t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 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icati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tag 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 </a:t>
            </a:r>
            <a:r>
              <a:rPr lang="en-US" sz="18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</a:t>
            </a:r>
            <a:r>
              <a:rPr lang="en-US" sz="18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k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ets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traveling from the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opposite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direction.</a:t>
            </a:r>
          </a:p>
          <a:p>
            <a:pPr marL="12700" marR="5080" indent="0" algn="just">
              <a:lnSpc>
                <a:spcPts val="2160"/>
              </a:lnSpc>
              <a:spcBef>
                <a:spcPts val="1040"/>
              </a:spcBef>
              <a:buNone/>
              <a:tabLst>
                <a:tab pos="240665" algn="l"/>
                <a:tab pos="241300" algn="l"/>
                <a:tab pos="1296035" algn="l"/>
                <a:tab pos="2323465" algn="l"/>
                <a:tab pos="3137535" algn="l"/>
                <a:tab pos="4810760" algn="l"/>
                <a:tab pos="5247005" algn="l"/>
                <a:tab pos="5923915" algn="l"/>
                <a:tab pos="6697980" algn="l"/>
                <a:tab pos="8430260" algn="l"/>
                <a:tab pos="8853805" algn="l"/>
                <a:tab pos="9585325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B745F40-7B34-42F5-AEC5-72FBE5399A07}"/>
              </a:ext>
            </a:extLst>
          </p:cNvPr>
          <p:cNvSpPr/>
          <p:nvPr/>
        </p:nvSpPr>
        <p:spPr>
          <a:xfrm>
            <a:off x="838200" y="1818314"/>
            <a:ext cx="3708632" cy="230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FDFD-9A6A-4EC8-B7B9-6515C19F142A}"/>
              </a:ext>
            </a:extLst>
          </p:cNvPr>
          <p:cNvSpPr txBox="1"/>
          <p:nvPr/>
        </p:nvSpPr>
        <p:spPr>
          <a:xfrm>
            <a:off x="2039224" y="4186329"/>
            <a:ext cx="13065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25" dirty="0">
                <a:solidFill>
                  <a:srgbClr val="C00000"/>
                </a:solidFill>
                <a:latin typeface="Times New Roman"/>
                <a:cs typeface="Times New Roman"/>
              </a:rPr>
              <a:t>INIT </a:t>
            </a:r>
            <a:r>
              <a:rPr lang="en-IN" sz="12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ACK</a:t>
            </a:r>
            <a:r>
              <a:rPr lang="en-IN" sz="1200" b="1" spc="-5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chunk</a:t>
            </a:r>
            <a:endParaRPr lang="en-IN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3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1BA2-C36D-4EBD-8D93-3E04565B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609"/>
          </a:xfrm>
        </p:spPr>
        <p:txBody>
          <a:bodyPr>
            <a:normAutofit fontScale="90000"/>
          </a:bodyPr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 Packet</a:t>
            </a:r>
            <a:r>
              <a:rPr lang="en-IN" sz="4000" i="0" spc="-1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Format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318DF-5F7F-420F-B698-989CC354D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670" y="964734"/>
            <a:ext cx="6530130" cy="5207466"/>
          </a:xfrm>
        </p:spPr>
        <p:txBody>
          <a:bodyPr/>
          <a:lstStyle/>
          <a:p>
            <a:pPr marL="12700" indent="0" algn="just">
              <a:lnSpc>
                <a:spcPct val="100000"/>
              </a:lnSpc>
              <a:spcBef>
                <a:spcPts val="869"/>
              </a:spcBef>
              <a:buNone/>
              <a:tabLst>
                <a:tab pos="241300" algn="l"/>
              </a:tabLst>
            </a:pPr>
            <a:endParaRPr lang="en-US" sz="1800" b="1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 algn="just">
              <a:lnSpc>
                <a:spcPct val="100000"/>
              </a:lnSpc>
              <a:spcBef>
                <a:spcPts val="869"/>
              </a:spcBef>
              <a:buNone/>
              <a:tabLst>
                <a:tab pos="241300" algn="l"/>
              </a:tabLst>
            </a:pP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Cookie</a:t>
            </a:r>
            <a:r>
              <a:rPr lang="en-US" sz="18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echo</a:t>
            </a: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Third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sent during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establishment that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carry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user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800" spc="25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too.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end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point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receives an INIT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10.</a:t>
            </a: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 algn="just">
              <a:buNone/>
              <a:tabLst>
                <a:tab pos="240665" algn="l"/>
                <a:tab pos="241300" algn="l"/>
              </a:tabLst>
            </a:pPr>
            <a:endParaRPr lang="en-US" sz="1800" b="1" spc="-1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 algn="just">
              <a:buNone/>
              <a:tabLst>
                <a:tab pos="240665" algn="l"/>
                <a:tab pos="241300" algn="l"/>
              </a:tabLst>
            </a:pP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COOKIE ACK</a:t>
            </a:r>
          </a:p>
          <a:p>
            <a:pPr marL="241300" algn="just"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fourth and last chunk sent during association establishment with data chunk too.</a:t>
            </a:r>
          </a:p>
          <a:p>
            <a:pPr marL="241300" algn="just"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by an end point that receives a COOKIE ECHO chunk.</a:t>
            </a:r>
          </a:p>
          <a:p>
            <a:pPr marL="241300" algn="just"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of type 11.</a:t>
            </a: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7BD0765-EA8A-4512-80CD-00C2B989772D}"/>
              </a:ext>
            </a:extLst>
          </p:cNvPr>
          <p:cNvSpPr/>
          <p:nvPr/>
        </p:nvSpPr>
        <p:spPr>
          <a:xfrm>
            <a:off x="838200" y="2024379"/>
            <a:ext cx="3985470" cy="647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3D107-9CF3-432A-A4D5-1740F4646390}"/>
              </a:ext>
            </a:extLst>
          </p:cNvPr>
          <p:cNvSpPr txBox="1"/>
          <p:nvPr/>
        </p:nvSpPr>
        <p:spPr>
          <a:xfrm>
            <a:off x="-1743342" y="2785195"/>
            <a:ext cx="5717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09035">
              <a:lnSpc>
                <a:spcPct val="100000"/>
              </a:lnSpc>
              <a:spcBef>
                <a:spcPts val="105"/>
              </a:spcBef>
            </a:pPr>
            <a:r>
              <a:rPr lang="en-IN" sz="1200" b="1" spc="-1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COOKIE </a:t>
            </a:r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ECHO</a:t>
            </a:r>
            <a:r>
              <a:rPr lang="en-IN" sz="1200" b="1" spc="6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349F7CC-4E79-4ABA-8861-47AF8D536D45}"/>
              </a:ext>
            </a:extLst>
          </p:cNvPr>
          <p:cNvSpPr/>
          <p:nvPr/>
        </p:nvSpPr>
        <p:spPr>
          <a:xfrm>
            <a:off x="838200" y="4558806"/>
            <a:ext cx="3985470" cy="323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83546-A566-4A66-88A8-4FF2AEDD956F}"/>
              </a:ext>
            </a:extLst>
          </p:cNvPr>
          <p:cNvSpPr txBox="1"/>
          <p:nvPr/>
        </p:nvSpPr>
        <p:spPr>
          <a:xfrm>
            <a:off x="2257299" y="4949553"/>
            <a:ext cx="1147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2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COOKIE</a:t>
            </a:r>
            <a:r>
              <a:rPr lang="en-IN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-1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981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E69C-9CDE-40CC-86D4-4B2A5261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>
            <a:normAutofit fontScale="90000"/>
          </a:bodyPr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 Packet</a:t>
            </a:r>
            <a:r>
              <a:rPr lang="en-IN" sz="4000" i="0" spc="-1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Format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3AC8-0CC6-47D2-B0AE-13CC5A0BB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167" y="1023457"/>
            <a:ext cx="7382311" cy="5148743"/>
          </a:xfrm>
        </p:spPr>
        <p:txBody>
          <a:bodyPr>
            <a:normAutofit fontScale="92500" lnSpcReduction="20000"/>
          </a:bodyPr>
          <a:lstStyle/>
          <a:p>
            <a:pPr marL="12700" indent="0" algn="just">
              <a:lnSpc>
                <a:spcPct val="100000"/>
              </a:lnSpc>
              <a:spcBef>
                <a:spcPts val="894"/>
              </a:spcBef>
              <a:buNone/>
              <a:tabLst>
                <a:tab pos="241300" algn="l"/>
              </a:tabLst>
            </a:pPr>
            <a:r>
              <a:rPr lang="en-US" sz="1600" b="1" i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SACK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(selective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chunk)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Acknowledges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receipt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6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Common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has</a:t>
            </a:r>
            <a:r>
              <a:rPr lang="en-US" sz="1600" spc="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3</a:t>
            </a:r>
          </a:p>
          <a:p>
            <a:pPr marL="698500" lvl="1" indent="-229235" algn="just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Flag bits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set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0s</a:t>
            </a:r>
            <a:endParaRPr lang="en-IN" sz="1600" spc="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10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Cumulative </a:t>
            </a:r>
            <a:r>
              <a:rPr lang="en-US" sz="1600" spc="-5" dirty="0" err="1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acknowledgment: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32-bit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defines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 err="1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last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chunk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received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600" spc="1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sequence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Advertised receiver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window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credit: 32-bit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have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updated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value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receiver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window</a:t>
            </a:r>
            <a:r>
              <a:rPr lang="en-US" sz="1600" spc="1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size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ts val="205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6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gap</a:t>
            </a:r>
            <a:r>
              <a:rPr lang="en-US" sz="16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blocks: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16-bit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</a:t>
            </a:r>
            <a:r>
              <a:rPr lang="en-US" sz="16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defines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6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gaps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r>
              <a:rPr lang="en-US" sz="16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received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after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cumulative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 algn="just">
              <a:lnSpc>
                <a:spcPts val="2050"/>
              </a:lnSpc>
              <a:buNone/>
            </a:pPr>
            <a:r>
              <a:rPr lang="en-US" sz="16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duplicates: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16-bit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defines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duplicate chunks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following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cumulative</a:t>
            </a:r>
            <a:r>
              <a:rPr lang="en-US" sz="16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Gap ACK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block start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offset: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16-bit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gives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starting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relative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cumulative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Gap ACK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block end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offset: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16-bit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gives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ending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relative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cumulative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Duplicate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: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32-bit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gives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 err="1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duplicate</a:t>
            </a:r>
            <a:r>
              <a:rPr lang="en-US" sz="16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chunk.</a:t>
            </a: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endParaRPr lang="en-US" sz="1800" spc="5" dirty="0">
              <a:latin typeface="Times New Roman"/>
              <a:cs typeface="Times New Roman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0624B72-B0B5-435F-9D6B-8B63B23E2D34}"/>
              </a:ext>
            </a:extLst>
          </p:cNvPr>
          <p:cNvSpPr/>
          <p:nvPr/>
        </p:nvSpPr>
        <p:spPr>
          <a:xfrm>
            <a:off x="745921" y="2078343"/>
            <a:ext cx="3758967" cy="2572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AB846-4A85-4AA9-B31B-B3276F90A893}"/>
              </a:ext>
            </a:extLst>
          </p:cNvPr>
          <p:cNvSpPr txBox="1"/>
          <p:nvPr/>
        </p:nvSpPr>
        <p:spPr>
          <a:xfrm>
            <a:off x="521293" y="4717496"/>
            <a:ext cx="29141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6714" algn="ctr">
              <a:lnSpc>
                <a:spcPct val="100000"/>
              </a:lnSpc>
              <a:spcBef>
                <a:spcPts val="1065"/>
              </a:spcBef>
            </a:pPr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SACK</a:t>
            </a:r>
            <a:r>
              <a:rPr lang="en-IN" sz="1200" b="1" spc="1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19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02A9-1F41-479F-AB5E-32EADE2C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>
            <a:normAutofit fontScale="90000"/>
          </a:bodyPr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 Packet</a:t>
            </a:r>
            <a:r>
              <a:rPr lang="en-IN" sz="4000" i="0" spc="-1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Format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358E-B74E-40C2-B276-922732422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996" y="931178"/>
            <a:ext cx="7717872" cy="5241022"/>
          </a:xfrm>
        </p:spPr>
        <p:txBody>
          <a:bodyPr>
            <a:normAutofit fontScale="92500" lnSpcReduction="10000"/>
          </a:bodyPr>
          <a:lstStyle/>
          <a:p>
            <a:pPr marL="12700" indent="0" algn="just">
              <a:lnSpc>
                <a:spcPct val="100000"/>
              </a:lnSpc>
              <a:spcBef>
                <a:spcPts val="680"/>
              </a:spcBef>
              <a:buNone/>
              <a:tabLst>
                <a:tab pos="241300" algn="l"/>
              </a:tabLst>
            </a:pPr>
            <a:r>
              <a:rPr lang="en-US" sz="1800" b="1" i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HEARTBEAT 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1800" b="1" i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HEARTBEAT</a:t>
            </a:r>
            <a:r>
              <a:rPr lang="en-US" sz="1800" b="1" i="1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i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First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has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4 and 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second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5</a:t>
            </a:r>
          </a:p>
          <a:p>
            <a:pPr marL="241300" indent="-228600" algn="just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periodically probe the condition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</a:t>
            </a:r>
            <a:r>
              <a:rPr lang="en-US" sz="1800" spc="-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end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point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sends a 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HEARTBEAT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chunk,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peer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responds 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HEARTBEAT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 it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alive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Parameter fields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provide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sender-specific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information like address and local</a:t>
            </a:r>
            <a:r>
              <a:rPr lang="en-US" sz="1800" spc="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time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Same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copied into the </a:t>
            </a:r>
            <a:r>
              <a:rPr lang="en-US" sz="18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HEARTBEAT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</a:t>
            </a:r>
            <a:r>
              <a:rPr lang="en-US" sz="18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chunk.</a:t>
            </a:r>
          </a:p>
          <a:p>
            <a:pPr marL="12700" indent="0" algn="just">
              <a:lnSpc>
                <a:spcPct val="100000"/>
              </a:lnSpc>
              <a:spcBef>
                <a:spcPts val="675"/>
              </a:spcBef>
              <a:buNone/>
              <a:tabLst>
                <a:tab pos="241300" algn="l"/>
              </a:tabLst>
            </a:pPr>
            <a:endParaRPr lang="en-US" sz="1800" b="1" spc="-1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 algn="just">
              <a:lnSpc>
                <a:spcPct val="100000"/>
              </a:lnSpc>
              <a:spcBef>
                <a:spcPts val="675"/>
              </a:spcBef>
              <a:buNone/>
              <a:tabLst>
                <a:tab pos="241300" algn="l"/>
              </a:tabLst>
            </a:pPr>
            <a:r>
              <a:rPr lang="en-US" sz="18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SHUTDOWN, SHUTDOWN ACK, and SHUTDOWN COMPLETE</a:t>
            </a:r>
          </a:p>
          <a:p>
            <a:pPr marL="241300" indent="-228600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 for closing an association</a:t>
            </a:r>
          </a:p>
          <a:p>
            <a:pPr marL="241300" indent="-228600" algn="just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</a:t>
            </a:r>
          </a:p>
          <a:p>
            <a:pPr marL="749935" lvl="1" indent="-280670" algn="just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749935" algn="l"/>
                <a:tab pos="750570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 7 is eight bytes in length</a:t>
            </a:r>
          </a:p>
          <a:p>
            <a:pPr marL="698500" lvl="1" indent="-229235" algn="just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Second four bytes define the cumulative TSN</a:t>
            </a:r>
          </a:p>
          <a:p>
            <a:pPr marL="186055" indent="-173990" algn="just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186690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 ACK: type 8 is four bytes in length.</a:t>
            </a:r>
          </a:p>
          <a:p>
            <a:pPr marL="186055" indent="-173990" algn="just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86690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 complete</a:t>
            </a:r>
          </a:p>
          <a:p>
            <a:pPr marL="695325" lvl="1" indent="-226060" algn="just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695325" algn="l"/>
                <a:tab pos="695960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 14 is 4 bytes long</a:t>
            </a:r>
          </a:p>
          <a:p>
            <a:pPr marL="698500" lvl="1" indent="-229235" algn="just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 flag is 1 bit flag shows that the sender does not have a TCB table</a:t>
            </a:r>
          </a:p>
          <a:p>
            <a:pPr marL="241300" indent="-228600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1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83DEFD1-52D6-4401-ADC3-7BE7F6D87823}"/>
              </a:ext>
            </a:extLst>
          </p:cNvPr>
          <p:cNvSpPr/>
          <p:nvPr/>
        </p:nvSpPr>
        <p:spPr>
          <a:xfrm>
            <a:off x="838200" y="1684033"/>
            <a:ext cx="3431796" cy="918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39C83-C4B9-47A2-A776-20CEFE759E61}"/>
              </a:ext>
            </a:extLst>
          </p:cNvPr>
          <p:cNvSpPr txBox="1"/>
          <p:nvPr/>
        </p:nvSpPr>
        <p:spPr>
          <a:xfrm>
            <a:off x="1159778" y="2602272"/>
            <a:ext cx="3168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spc="-45" dirty="0">
                <a:solidFill>
                  <a:srgbClr val="C00000"/>
                </a:solidFill>
                <a:latin typeface="Times New Roman"/>
                <a:cs typeface="Times New Roman"/>
              </a:rPr>
              <a:t>HEARTBEAT </a:t>
            </a:r>
            <a:r>
              <a:rPr lang="en-US" sz="1200" b="1" spc="-15" dirty="0">
                <a:solidFill>
                  <a:srgbClr val="C00000"/>
                </a:solidFill>
                <a:latin typeface="Times New Roman"/>
                <a:cs typeface="Times New Roman"/>
              </a:rPr>
              <a:t>and </a:t>
            </a:r>
            <a:r>
              <a:rPr lang="en-US" sz="1200" b="1" spc="-45" dirty="0">
                <a:solidFill>
                  <a:srgbClr val="C00000"/>
                </a:solidFill>
                <a:latin typeface="Times New Roman"/>
                <a:cs typeface="Times New Roman"/>
              </a:rPr>
              <a:t>HEARTBEAT </a:t>
            </a:r>
            <a:r>
              <a:rPr lang="en-US" sz="1200" b="1" spc="-15" dirty="0">
                <a:solidFill>
                  <a:srgbClr val="C00000"/>
                </a:solidFill>
                <a:latin typeface="Times New Roman"/>
                <a:cs typeface="Times New Roman"/>
              </a:rPr>
              <a:t>ACK</a:t>
            </a:r>
            <a:r>
              <a:rPr lang="en-US" sz="1200" b="1" spc="5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sz="1200" b="1" spc="-20" dirty="0">
                <a:solidFill>
                  <a:srgbClr val="C00000"/>
                </a:solidFill>
                <a:latin typeface="Times New Roman"/>
                <a:cs typeface="Times New Roman"/>
              </a:rPr>
              <a:t>chunks</a:t>
            </a:r>
            <a:endParaRPr lang="en-IN" sz="1200" b="1" dirty="0">
              <a:solidFill>
                <a:srgbClr val="C00000"/>
              </a:solidFill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1E2B7CA-EE83-4478-BA49-E4B62944C57B}"/>
              </a:ext>
            </a:extLst>
          </p:cNvPr>
          <p:cNvSpPr/>
          <p:nvPr/>
        </p:nvSpPr>
        <p:spPr>
          <a:xfrm>
            <a:off x="838201" y="3713610"/>
            <a:ext cx="3431796" cy="1908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2564D-F81A-4340-AD68-A275975F1ED6}"/>
              </a:ext>
            </a:extLst>
          </p:cNvPr>
          <p:cNvSpPr txBox="1"/>
          <p:nvPr/>
        </p:nvSpPr>
        <p:spPr>
          <a:xfrm>
            <a:off x="1159778" y="5632754"/>
            <a:ext cx="2657213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670"/>
              </a:lnSpc>
              <a:spcBef>
                <a:spcPts val="95"/>
              </a:spcBef>
            </a:pPr>
            <a:r>
              <a:rPr lang="en-US" sz="1200" b="1" spc="-1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SHUTDOWN, </a:t>
            </a:r>
            <a:r>
              <a:rPr lang="en-US" sz="1200" b="1" spc="-1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 </a:t>
            </a:r>
            <a:r>
              <a:rPr lang="en-US" sz="1200" b="1" spc="-2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ACK,</a:t>
            </a:r>
            <a:r>
              <a:rPr lang="en-US" sz="1200" b="1" spc="24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200" b="1" spc="-1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58419">
              <a:lnSpc>
                <a:spcPts val="1670"/>
              </a:lnSpc>
            </a:pPr>
            <a:r>
              <a:rPr lang="en-US" sz="1200" b="1" spc="-1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 COMPLETE</a:t>
            </a:r>
            <a:r>
              <a:rPr lang="en-US" sz="1200" b="1" spc="14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200" b="1" spc="-2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03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FAE2-7B9F-460E-B6C4-F2143F8A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</a:t>
            </a:r>
            <a:r>
              <a:rPr lang="en-IN" sz="4000" i="0" spc="-4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40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creation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BF12-4126-489B-8ED1-37E329680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404" y="2011680"/>
            <a:ext cx="10137396" cy="4160520"/>
          </a:xfrm>
        </p:spPr>
        <p:txBody>
          <a:bodyPr/>
          <a:lstStyle/>
          <a:p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800" spc="-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API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contains</a:t>
            </a:r>
            <a:r>
              <a:rPr lang="en-US" sz="1800" spc="-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function</a:t>
            </a:r>
            <a:r>
              <a:rPr lang="en-US" sz="18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socket()</a:t>
            </a:r>
            <a:r>
              <a:rPr lang="en-US" sz="1800" spc="-114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</a:t>
            </a:r>
            <a:r>
              <a:rPr lang="en-US" sz="18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</a:t>
            </a:r>
            <a:r>
              <a:rPr lang="en-US" sz="18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</a:t>
            </a:r>
            <a:r>
              <a:rPr lang="en-US" sz="18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called</a:t>
            </a:r>
            <a:r>
              <a:rPr lang="en-US" sz="1800" spc="-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create</a:t>
            </a:r>
            <a:r>
              <a:rPr lang="en-US" sz="1800" spc="-1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A06A4E-6065-44C6-BF96-3BD43DD72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94" t="36942" r="31605" b="43729"/>
          <a:stretch/>
        </p:blipFill>
        <p:spPr>
          <a:xfrm>
            <a:off x="2852257" y="3145872"/>
            <a:ext cx="6308522" cy="21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847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D09D-B1AD-4834-9170-83C6500B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1495"/>
          </a:xfrm>
        </p:spPr>
        <p:txBody>
          <a:bodyPr>
            <a:normAutofit fontScale="90000"/>
          </a:bodyPr>
          <a:lstStyle/>
          <a:p>
            <a:r>
              <a:rPr lang="en-IN" sz="4000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 Packet</a:t>
            </a:r>
            <a:r>
              <a:rPr lang="en-IN" sz="4000" i="0" spc="-1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</a:rPr>
              <a:t>Format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8158-C81C-4AA2-9847-8E19B875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230" y="1114058"/>
            <a:ext cx="6543413" cy="5303520"/>
          </a:xfrm>
        </p:spPr>
        <p:txBody>
          <a:bodyPr>
            <a:normAutofit/>
          </a:bodyPr>
          <a:lstStyle/>
          <a:p>
            <a:pPr marL="12700" indent="0" algn="just">
              <a:lnSpc>
                <a:spcPct val="100000"/>
              </a:lnSpc>
              <a:spcBef>
                <a:spcPts val="875"/>
              </a:spcBef>
              <a:buNone/>
              <a:tabLst>
                <a:tab pos="241300" algn="l"/>
              </a:tabLst>
            </a:pPr>
            <a:r>
              <a:rPr lang="en-US" sz="1600" b="1" i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end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point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finds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some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received</a:t>
            </a:r>
            <a:r>
              <a:rPr lang="en-US" sz="1600" spc="2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packet.</a:t>
            </a: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 does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imply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aborting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association.</a:t>
            </a:r>
          </a:p>
          <a:p>
            <a:pPr marL="12700" indent="0">
              <a:lnSpc>
                <a:spcPct val="100000"/>
              </a:lnSpc>
              <a:spcBef>
                <a:spcPts val="1470"/>
              </a:spcBef>
              <a:buNone/>
              <a:tabLst>
                <a:tab pos="241300" algn="l"/>
              </a:tabLst>
            </a:pPr>
            <a:endParaRPr lang="en-US" sz="1600" b="1" i="1" spc="-1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>
              <a:lnSpc>
                <a:spcPct val="100000"/>
              </a:lnSpc>
              <a:spcBef>
                <a:spcPts val="1470"/>
              </a:spcBef>
              <a:buNone/>
              <a:tabLst>
                <a:tab pos="241300" algn="l"/>
              </a:tabLst>
            </a:pPr>
            <a:r>
              <a:rPr lang="en-US" sz="1600" b="1" i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end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point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finds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fatal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needs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3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>
              <a:lnSpc>
                <a:spcPct val="100000"/>
              </a:lnSpc>
              <a:spcBef>
                <a:spcPts val="1275"/>
              </a:spcBef>
              <a:buNone/>
              <a:tabLst>
                <a:tab pos="241300" algn="l"/>
              </a:tabLst>
            </a:pPr>
            <a:endParaRPr lang="en-US" sz="1800" b="1" i="1" spc="-40" dirty="0">
              <a:latin typeface="Times New Roman"/>
              <a:cs typeface="Times New Roman"/>
            </a:endParaRPr>
          </a:p>
          <a:p>
            <a:pPr marL="12700" indent="0">
              <a:lnSpc>
                <a:spcPct val="100000"/>
              </a:lnSpc>
              <a:spcBef>
                <a:spcPts val="1275"/>
              </a:spcBef>
              <a:buNone/>
              <a:tabLst>
                <a:tab pos="241300" algn="l"/>
              </a:tabLst>
            </a:pPr>
            <a:r>
              <a:rPr lang="en-US" sz="1800" b="1" i="1" spc="-40" dirty="0">
                <a:latin typeface="Times New Roman"/>
                <a:cs typeface="Times New Roman"/>
              </a:rPr>
              <a:t>FORWARD</a:t>
            </a:r>
            <a:r>
              <a:rPr lang="en-US" sz="1800" b="1" i="1" spc="95" dirty="0">
                <a:latin typeface="Times New Roman"/>
                <a:cs typeface="Times New Roman"/>
              </a:rPr>
              <a:t> </a:t>
            </a:r>
            <a:r>
              <a:rPr lang="en-US" sz="1800" b="1" i="1" spc="-5" dirty="0">
                <a:latin typeface="Times New Roman"/>
                <a:cs typeface="Times New Roman"/>
              </a:rPr>
              <a:t>TSN</a:t>
            </a:r>
            <a:endParaRPr lang="en-US" sz="1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This </a:t>
            </a:r>
            <a:r>
              <a:rPr lang="en-US" sz="1800" spc="-10" dirty="0">
                <a:latin typeface="Times New Roman"/>
                <a:cs typeface="Times New Roman"/>
              </a:rPr>
              <a:t>is </a:t>
            </a:r>
            <a:r>
              <a:rPr lang="en-US" sz="1800" spc="-5" dirty="0">
                <a:latin typeface="Times New Roman"/>
                <a:cs typeface="Times New Roman"/>
              </a:rPr>
              <a:t>a </a:t>
            </a:r>
            <a:r>
              <a:rPr lang="en-US" sz="1800" spc="-15" dirty="0">
                <a:latin typeface="Times New Roman"/>
                <a:cs typeface="Times New Roman"/>
              </a:rPr>
              <a:t>chunk </a:t>
            </a:r>
            <a:r>
              <a:rPr lang="en-US" sz="1800" spc="-5" dirty="0">
                <a:latin typeface="Times New Roman"/>
                <a:cs typeface="Times New Roman"/>
              </a:rPr>
              <a:t>recently </a:t>
            </a:r>
            <a:r>
              <a:rPr lang="en-US" sz="1800" dirty="0">
                <a:latin typeface="Times New Roman"/>
                <a:cs typeface="Times New Roman"/>
              </a:rPr>
              <a:t>added </a:t>
            </a:r>
            <a:r>
              <a:rPr lang="en-US" sz="1800" spc="-10" dirty="0">
                <a:latin typeface="Times New Roman"/>
                <a:cs typeface="Times New Roman"/>
              </a:rPr>
              <a:t>to the </a:t>
            </a:r>
            <a:r>
              <a:rPr lang="en-US" sz="1800" spc="-5" dirty="0">
                <a:latin typeface="Times New Roman"/>
                <a:cs typeface="Times New Roman"/>
              </a:rPr>
              <a:t>standard </a:t>
            </a:r>
            <a:r>
              <a:rPr lang="en-US" sz="1800" spc="-10" dirty="0">
                <a:latin typeface="Times New Roman"/>
                <a:cs typeface="Times New Roman"/>
              </a:rPr>
              <a:t>to inform the </a:t>
            </a:r>
            <a:r>
              <a:rPr lang="en-US" sz="1800" spc="-5" dirty="0">
                <a:latin typeface="Times New Roman"/>
                <a:cs typeface="Times New Roman"/>
              </a:rPr>
              <a:t>receiver </a:t>
            </a:r>
            <a:r>
              <a:rPr lang="en-US" sz="1800" spc="-10" dirty="0">
                <a:latin typeface="Times New Roman"/>
                <a:cs typeface="Times New Roman"/>
              </a:rPr>
              <a:t>to </a:t>
            </a:r>
            <a:r>
              <a:rPr lang="en-US" sz="1800" spc="-5" dirty="0">
                <a:latin typeface="Times New Roman"/>
                <a:cs typeface="Times New Roman"/>
              </a:rPr>
              <a:t>adjust </a:t>
            </a:r>
            <a:r>
              <a:rPr lang="en-US" sz="1800" spc="-10" dirty="0">
                <a:latin typeface="Times New Roman"/>
                <a:cs typeface="Times New Roman"/>
              </a:rPr>
              <a:t>its </a:t>
            </a:r>
            <a:r>
              <a:rPr lang="en-US" sz="1800" spc="-15" dirty="0">
                <a:latin typeface="Times New Roman"/>
                <a:cs typeface="Times New Roman"/>
              </a:rPr>
              <a:t>cumulative</a:t>
            </a:r>
            <a:r>
              <a:rPr lang="en-US" sz="1800" spc="3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TSN</a:t>
            </a: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CADFBC8-3E77-404E-A5FC-74925C984739}"/>
              </a:ext>
            </a:extLst>
          </p:cNvPr>
          <p:cNvSpPr/>
          <p:nvPr/>
        </p:nvSpPr>
        <p:spPr>
          <a:xfrm>
            <a:off x="838200" y="1230299"/>
            <a:ext cx="4472030" cy="2139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6E1BE-542F-4411-9CC9-8E8C34FB2B1A}"/>
              </a:ext>
            </a:extLst>
          </p:cNvPr>
          <p:cNvSpPr txBox="1"/>
          <p:nvPr/>
        </p:nvSpPr>
        <p:spPr>
          <a:xfrm>
            <a:off x="2955022" y="3231495"/>
            <a:ext cx="8032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Errors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5907EC92-F426-46F8-9495-81C754582D2F}"/>
              </a:ext>
            </a:extLst>
          </p:cNvPr>
          <p:cNvSpPr/>
          <p:nvPr/>
        </p:nvSpPr>
        <p:spPr>
          <a:xfrm>
            <a:off x="1306614" y="3575606"/>
            <a:ext cx="3535202" cy="790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63944-38A4-4CA1-B2E3-9914031AA37B}"/>
              </a:ext>
            </a:extLst>
          </p:cNvPr>
          <p:cNvSpPr txBox="1"/>
          <p:nvPr/>
        </p:nvSpPr>
        <p:spPr>
          <a:xfrm>
            <a:off x="1107347" y="4433625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3040">
              <a:lnSpc>
                <a:spcPct val="100000"/>
              </a:lnSpc>
              <a:spcBef>
                <a:spcPts val="110"/>
              </a:spcBef>
            </a:pPr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ERROR</a:t>
            </a:r>
            <a:r>
              <a:rPr lang="en-IN" sz="1200" b="1" spc="-1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E1D2F30-D279-45D6-9EF3-DB2FB5BE03E4}"/>
              </a:ext>
            </a:extLst>
          </p:cNvPr>
          <p:cNvSpPr/>
          <p:nvPr/>
        </p:nvSpPr>
        <p:spPr>
          <a:xfrm>
            <a:off x="1309115" y="5013051"/>
            <a:ext cx="3532701" cy="716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315CA-1164-4BF2-B384-03BC4E045AFD}"/>
              </a:ext>
            </a:extLst>
          </p:cNvPr>
          <p:cNvSpPr txBox="1"/>
          <p:nvPr/>
        </p:nvSpPr>
        <p:spPr>
          <a:xfrm>
            <a:off x="309344" y="5847092"/>
            <a:ext cx="6094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13715" algn="ctr">
              <a:lnSpc>
                <a:spcPct val="100000"/>
              </a:lnSpc>
              <a:spcBef>
                <a:spcPts val="1145"/>
              </a:spcBef>
            </a:pPr>
            <a:r>
              <a:rPr lang="en-IN" sz="1200" b="1" spc="-2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</a:t>
            </a:r>
            <a:r>
              <a:rPr lang="en-IN" sz="1200" b="1" spc="-114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68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1F46-DFD2-4662-B8A6-414D4C7C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609"/>
          </a:xfrm>
        </p:spPr>
        <p:txBody>
          <a:bodyPr>
            <a:normAutofit fontScale="90000"/>
          </a:bodyPr>
          <a:lstStyle/>
          <a:p>
            <a:r>
              <a:rPr lang="en-IN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i="0" spc="-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i="0" dirty="0">
                <a:latin typeface="Cambria" panose="02040503050406030204" pitchFamily="18" charset="0"/>
                <a:ea typeface="Cambria" panose="02040503050406030204" pitchFamily="18" charset="0"/>
              </a:rPr>
              <a:t>Client/Server(Association)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0016-8F2B-4817-85C0-F29F72F2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2" y="1174459"/>
            <a:ext cx="6144237" cy="4997741"/>
          </a:xfrm>
        </p:spPr>
        <p:txBody>
          <a:bodyPr>
            <a:normAutofit/>
          </a:bodyPr>
          <a:lstStyle/>
          <a:p>
            <a:pPr marL="12700" indent="0" algn="just">
              <a:lnSpc>
                <a:spcPct val="100000"/>
              </a:lnSpc>
              <a:spcBef>
                <a:spcPts val="865"/>
              </a:spcBef>
              <a:buNone/>
              <a:tabLst>
                <a:tab pos="241300" algn="l"/>
              </a:tabLst>
            </a:pPr>
            <a:r>
              <a:rPr lang="en-US" sz="16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r>
              <a:rPr lang="en-US" sz="16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Establishment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b="1" i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Four-way</a:t>
            </a:r>
            <a:r>
              <a:rPr lang="en-US" sz="1600" b="1" i="1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b="1" i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handshake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21995" lvl="1" indent="-252729" algn="just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72263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First packet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has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155065" lvl="2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Verification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tag is</a:t>
            </a:r>
            <a:r>
              <a:rPr lang="en-US" sz="16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0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155065" lvl="2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25" dirty="0" err="1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Rwnd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advertised in a 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SACK</a:t>
            </a:r>
            <a:r>
              <a:rPr lang="en-US" sz="1600" spc="1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155065" lvl="2" indent="-229235" algn="just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Inclusion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600" spc="-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third and fourth</a:t>
            </a:r>
            <a:r>
              <a:rPr lang="en-US" sz="1600" spc="1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21995" lvl="1" indent="-252729" algn="just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72263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Second packet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has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 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155065" lvl="2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Verification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tag is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initial tag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</a:t>
            </a:r>
            <a:r>
              <a:rPr lang="en-US" sz="16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155065" lvl="2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Initiates the tag to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other</a:t>
            </a:r>
            <a:r>
              <a:rPr lang="en-US" sz="16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direction</a:t>
            </a:r>
          </a:p>
          <a:p>
            <a:pPr marL="1155065" lvl="2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Defines 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initial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sets the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servers’</a:t>
            </a:r>
            <a:r>
              <a:rPr lang="en-US" sz="1600" spc="-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20" dirty="0" err="1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rwnd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28345" lvl="1" indent="-250190" algn="just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72898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Third packet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has COOKIE ECHO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US" sz="1600" spc="1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client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155065" lvl="2" indent="-229235" algn="just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Echoes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cookie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155065" lvl="2" indent="-229235" algn="just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included in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this</a:t>
            </a:r>
            <a:r>
              <a:rPr lang="en-US" sz="1600" spc="1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721995" lvl="1" indent="-252729" algn="just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72263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Fourth packet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has COOKIE 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US" sz="1600" spc="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155065" lvl="2" indent="-229235" algn="just">
              <a:spcBef>
                <a:spcPts val="3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Acknowledges the receipt of the COOKIE ECHO chunk</a:t>
            </a:r>
          </a:p>
          <a:p>
            <a:pPr marL="1155065" lvl="2" indent="-229235" algn="just">
              <a:spcBef>
                <a:spcPts val="27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chunks are included with this packet.</a:t>
            </a:r>
          </a:p>
          <a:p>
            <a:pPr lvl="2"/>
            <a:endParaRPr lang="en-IN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7E6A202-72AC-4D63-8754-F126746EE995}"/>
              </a:ext>
            </a:extLst>
          </p:cNvPr>
          <p:cNvSpPr/>
          <p:nvPr/>
        </p:nvSpPr>
        <p:spPr>
          <a:xfrm>
            <a:off x="838200" y="1990624"/>
            <a:ext cx="4371362" cy="2916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E7588-9394-4F2E-B9A1-7F155B6E8688}"/>
              </a:ext>
            </a:extLst>
          </p:cNvPr>
          <p:cNvSpPr txBox="1"/>
          <p:nvPr/>
        </p:nvSpPr>
        <p:spPr>
          <a:xfrm>
            <a:off x="2007066" y="4907560"/>
            <a:ext cx="18350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1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Four-way</a:t>
            </a:r>
            <a:r>
              <a:rPr lang="en-IN" sz="1200" b="1" spc="4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handshaking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71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46F4-F6DF-49D4-A2D7-3066C3EA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5718"/>
          </a:xfrm>
        </p:spPr>
        <p:txBody>
          <a:bodyPr>
            <a:normAutofit fontScale="90000"/>
          </a:bodyPr>
          <a:lstStyle/>
          <a:p>
            <a:r>
              <a:rPr lang="en-IN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i="0" spc="-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i="0" dirty="0">
                <a:latin typeface="Cambria" panose="02040503050406030204" pitchFamily="18" charset="0"/>
                <a:ea typeface="Cambria" panose="02040503050406030204" pitchFamily="18" charset="0"/>
              </a:rPr>
              <a:t>Client/Server(Association)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909B-9D09-4F27-8BAC-1514614A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126"/>
            <a:ext cx="10515600" cy="5048074"/>
          </a:xfrm>
        </p:spPr>
        <p:txBody>
          <a:bodyPr>
            <a:normAutofit fontScale="70000" lnSpcReduction="20000"/>
          </a:bodyPr>
          <a:lstStyle/>
          <a:p>
            <a:pPr marL="12700" indent="0" algn="just">
              <a:lnSpc>
                <a:spcPct val="100000"/>
              </a:lnSpc>
              <a:spcBef>
                <a:spcPts val="875"/>
              </a:spcBef>
              <a:buNone/>
              <a:tabLst>
                <a:tab pos="241300" algn="l"/>
              </a:tabLst>
            </a:pPr>
            <a:r>
              <a:rPr lang="en-US" sz="2900" b="1" i="1" dirty="0">
                <a:latin typeface="Times New Roman"/>
                <a:cs typeface="Times New Roman"/>
              </a:rPr>
              <a:t>Number of Packets</a:t>
            </a:r>
            <a:r>
              <a:rPr lang="en-US" sz="2900" b="1" i="1" spc="-35" dirty="0">
                <a:latin typeface="Times New Roman"/>
                <a:cs typeface="Times New Roman"/>
              </a:rPr>
              <a:t> </a:t>
            </a:r>
            <a:r>
              <a:rPr lang="en-US" sz="2900" b="1" i="1" spc="-5" dirty="0">
                <a:latin typeface="Times New Roman"/>
                <a:cs typeface="Times New Roman"/>
              </a:rPr>
              <a:t>Exchanged</a:t>
            </a:r>
            <a:endParaRPr lang="en-US" sz="2900" dirty="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900" spc="-15" dirty="0">
                <a:latin typeface="Times New Roman"/>
                <a:cs typeface="Times New Roman"/>
              </a:rPr>
              <a:t>Number </a:t>
            </a:r>
            <a:r>
              <a:rPr lang="en-US" sz="2900" dirty="0">
                <a:latin typeface="Times New Roman"/>
                <a:cs typeface="Times New Roman"/>
              </a:rPr>
              <a:t>of </a:t>
            </a:r>
            <a:r>
              <a:rPr lang="en-US" sz="2900" spc="-5" dirty="0">
                <a:latin typeface="Times New Roman"/>
                <a:cs typeface="Times New Roman"/>
              </a:rPr>
              <a:t>packets </a:t>
            </a:r>
            <a:r>
              <a:rPr lang="en-US" sz="2900" spc="-10" dirty="0">
                <a:latin typeface="Times New Roman"/>
                <a:cs typeface="Times New Roman"/>
              </a:rPr>
              <a:t>exchanged </a:t>
            </a:r>
            <a:r>
              <a:rPr lang="en-US" sz="2900" spc="-5" dirty="0">
                <a:latin typeface="Times New Roman"/>
                <a:cs typeface="Times New Roman"/>
              </a:rPr>
              <a:t>is </a:t>
            </a:r>
            <a:r>
              <a:rPr lang="en-US" sz="2900" spc="-10" dirty="0">
                <a:latin typeface="Times New Roman"/>
                <a:cs typeface="Times New Roman"/>
              </a:rPr>
              <a:t>four(3 for</a:t>
            </a:r>
            <a:r>
              <a:rPr lang="en-US" sz="2900" spc="100" dirty="0">
                <a:latin typeface="Times New Roman"/>
                <a:cs typeface="Times New Roman"/>
              </a:rPr>
              <a:t> </a:t>
            </a:r>
            <a:r>
              <a:rPr lang="en-US" sz="2900" dirty="0">
                <a:latin typeface="Times New Roman"/>
                <a:cs typeface="Times New Roman"/>
              </a:rPr>
              <a:t>TCP)</a:t>
            </a: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900" spc="-20" dirty="0">
                <a:latin typeface="Times New Roman"/>
                <a:cs typeface="Times New Roman"/>
              </a:rPr>
              <a:t>Allows </a:t>
            </a:r>
            <a:r>
              <a:rPr lang="en-US" sz="2900" spc="-10" dirty="0">
                <a:latin typeface="Times New Roman"/>
                <a:cs typeface="Times New Roman"/>
              </a:rPr>
              <a:t>the exchange </a:t>
            </a:r>
            <a:r>
              <a:rPr lang="en-US" sz="2900" dirty="0">
                <a:latin typeface="Times New Roman"/>
                <a:cs typeface="Times New Roman"/>
              </a:rPr>
              <a:t>of </a:t>
            </a:r>
            <a:r>
              <a:rPr lang="en-US" sz="2900" spc="-5" dirty="0">
                <a:latin typeface="Times New Roman"/>
                <a:cs typeface="Times New Roman"/>
              </a:rPr>
              <a:t>data in </a:t>
            </a:r>
            <a:r>
              <a:rPr lang="en-US" sz="2900" spc="-10" dirty="0">
                <a:latin typeface="Times New Roman"/>
                <a:cs typeface="Times New Roman"/>
              </a:rPr>
              <a:t>the third and fourth </a:t>
            </a:r>
            <a:r>
              <a:rPr lang="en-US" sz="2900" spc="-5" dirty="0">
                <a:latin typeface="Times New Roman"/>
                <a:cs typeface="Times New Roman"/>
              </a:rPr>
              <a:t>packets, </a:t>
            </a:r>
            <a:r>
              <a:rPr lang="en-US" sz="2900" spc="-10" dirty="0">
                <a:latin typeface="Times New Roman"/>
                <a:cs typeface="Times New Roman"/>
              </a:rPr>
              <a:t>so it is</a:t>
            </a:r>
            <a:r>
              <a:rPr lang="en-US" sz="2900" spc="275" dirty="0">
                <a:latin typeface="Times New Roman"/>
                <a:cs typeface="Times New Roman"/>
              </a:rPr>
              <a:t> </a:t>
            </a:r>
            <a:r>
              <a:rPr lang="en-US" sz="2900" spc="-15" dirty="0">
                <a:latin typeface="Times New Roman"/>
                <a:cs typeface="Times New Roman"/>
              </a:rPr>
              <a:t>efficient</a:t>
            </a:r>
            <a:endParaRPr lang="en-US" sz="29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endParaRPr lang="en-US" sz="2900" dirty="0">
              <a:latin typeface="Times New Roman"/>
              <a:cs typeface="Times New Roman"/>
            </a:endParaRPr>
          </a:p>
          <a:p>
            <a:pPr marL="12700" indent="0" algn="just">
              <a:lnSpc>
                <a:spcPct val="100000"/>
              </a:lnSpc>
              <a:spcBef>
                <a:spcPts val="1385"/>
              </a:spcBef>
              <a:buNone/>
              <a:tabLst>
                <a:tab pos="241300" algn="l"/>
              </a:tabLst>
            </a:pPr>
            <a:r>
              <a:rPr lang="en-US" sz="2900" b="1" i="1" spc="-25" dirty="0">
                <a:latin typeface="Times New Roman"/>
                <a:cs typeface="Times New Roman"/>
              </a:rPr>
              <a:t>Verification</a:t>
            </a:r>
            <a:r>
              <a:rPr lang="en-US" sz="2900" b="1" i="1" spc="-10" dirty="0">
                <a:latin typeface="Times New Roman"/>
                <a:cs typeface="Times New Roman"/>
              </a:rPr>
              <a:t> </a:t>
            </a:r>
            <a:r>
              <a:rPr lang="en-US" sz="2900" b="1" i="1" spc="-5" dirty="0">
                <a:latin typeface="Times New Roman"/>
                <a:cs typeface="Times New Roman"/>
              </a:rPr>
              <a:t>tag</a:t>
            </a:r>
            <a:endParaRPr lang="en-US" sz="2900" dirty="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900" dirty="0">
                <a:latin typeface="Times New Roman"/>
                <a:cs typeface="Times New Roman"/>
              </a:rPr>
              <a:t>It </a:t>
            </a:r>
            <a:r>
              <a:rPr lang="en-US" sz="2900" spc="-5" dirty="0">
                <a:latin typeface="Times New Roman"/>
                <a:cs typeface="Times New Roman"/>
              </a:rPr>
              <a:t>is a </a:t>
            </a:r>
            <a:r>
              <a:rPr lang="en-US" sz="2900" spc="-15" dirty="0">
                <a:latin typeface="Times New Roman"/>
                <a:cs typeface="Times New Roman"/>
              </a:rPr>
              <a:t>common </a:t>
            </a:r>
            <a:r>
              <a:rPr lang="en-US" sz="2900" spc="-10" dirty="0">
                <a:latin typeface="Times New Roman"/>
                <a:cs typeface="Times New Roman"/>
              </a:rPr>
              <a:t>value </a:t>
            </a:r>
            <a:r>
              <a:rPr lang="en-US" sz="2900" spc="-5" dirty="0">
                <a:latin typeface="Times New Roman"/>
                <a:cs typeface="Times New Roman"/>
              </a:rPr>
              <a:t>carried in all packets traveling in </a:t>
            </a:r>
            <a:r>
              <a:rPr lang="en-US" sz="2900" spc="-10" dirty="0">
                <a:latin typeface="Times New Roman"/>
                <a:cs typeface="Times New Roman"/>
              </a:rPr>
              <a:t>one </a:t>
            </a:r>
            <a:r>
              <a:rPr lang="en-US" sz="2900" spc="-5" dirty="0">
                <a:latin typeface="Times New Roman"/>
                <a:cs typeface="Times New Roman"/>
              </a:rPr>
              <a:t>direction in an</a:t>
            </a:r>
            <a:r>
              <a:rPr lang="en-US" sz="2900" spc="95" dirty="0">
                <a:latin typeface="Times New Roman"/>
                <a:cs typeface="Times New Roman"/>
              </a:rPr>
              <a:t> </a:t>
            </a:r>
            <a:r>
              <a:rPr lang="en-US" sz="2900" spc="-5" dirty="0">
                <a:latin typeface="Times New Roman"/>
                <a:cs typeface="Times New Roman"/>
              </a:rPr>
              <a:t>association</a:t>
            </a:r>
            <a:endParaRPr lang="en-US" sz="2900" dirty="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900" spc="-10" dirty="0">
                <a:latin typeface="Times New Roman"/>
                <a:cs typeface="Times New Roman"/>
              </a:rPr>
              <a:t>Blind </a:t>
            </a:r>
            <a:r>
              <a:rPr lang="en-US" sz="2900" spc="-5" dirty="0">
                <a:latin typeface="Times New Roman"/>
                <a:cs typeface="Times New Roman"/>
              </a:rPr>
              <a:t>attacker </a:t>
            </a:r>
            <a:r>
              <a:rPr lang="en-US" sz="2900" spc="-10" dirty="0">
                <a:latin typeface="Times New Roman"/>
                <a:cs typeface="Times New Roman"/>
              </a:rPr>
              <a:t>cannot </a:t>
            </a:r>
            <a:r>
              <a:rPr lang="en-US" sz="2900" spc="-5" dirty="0">
                <a:latin typeface="Times New Roman"/>
                <a:cs typeface="Times New Roman"/>
              </a:rPr>
              <a:t>inject a random packet </a:t>
            </a:r>
            <a:r>
              <a:rPr lang="en-US" sz="2900" spc="-10" dirty="0">
                <a:latin typeface="Times New Roman"/>
                <a:cs typeface="Times New Roman"/>
              </a:rPr>
              <a:t>into </a:t>
            </a:r>
            <a:r>
              <a:rPr lang="en-US" sz="2900" spc="-5" dirty="0">
                <a:latin typeface="Times New Roman"/>
                <a:cs typeface="Times New Roman"/>
              </a:rPr>
              <a:t>an</a:t>
            </a:r>
            <a:r>
              <a:rPr lang="en-US" sz="2900" spc="65" dirty="0">
                <a:latin typeface="Times New Roman"/>
                <a:cs typeface="Times New Roman"/>
              </a:rPr>
              <a:t> </a:t>
            </a:r>
            <a:r>
              <a:rPr lang="en-US" sz="2900" spc="-5" dirty="0">
                <a:latin typeface="Times New Roman"/>
                <a:cs typeface="Times New Roman"/>
              </a:rPr>
              <a:t>association</a:t>
            </a:r>
            <a:endParaRPr lang="en-US" sz="2900" dirty="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900" spc="-10" dirty="0">
                <a:latin typeface="Times New Roman"/>
                <a:cs typeface="Times New Roman"/>
              </a:rPr>
              <a:t>A </a:t>
            </a:r>
            <a:r>
              <a:rPr lang="en-US" sz="2900" spc="-5" dirty="0">
                <a:latin typeface="Times New Roman"/>
                <a:cs typeface="Times New Roman"/>
              </a:rPr>
              <a:t>packet </a:t>
            </a:r>
            <a:r>
              <a:rPr lang="en-US" sz="2900" spc="-10" dirty="0">
                <a:latin typeface="Times New Roman"/>
                <a:cs typeface="Times New Roman"/>
              </a:rPr>
              <a:t>from </a:t>
            </a:r>
            <a:r>
              <a:rPr lang="en-US" sz="2900" spc="-5" dirty="0">
                <a:latin typeface="Times New Roman"/>
                <a:cs typeface="Times New Roman"/>
              </a:rPr>
              <a:t>an old association </a:t>
            </a:r>
            <a:r>
              <a:rPr lang="en-US" sz="2900" spc="-10" dirty="0">
                <a:latin typeface="Times New Roman"/>
                <a:cs typeface="Times New Roman"/>
              </a:rPr>
              <a:t>cannot show </a:t>
            </a:r>
            <a:r>
              <a:rPr lang="en-US" sz="2900" spc="-15" dirty="0">
                <a:latin typeface="Times New Roman"/>
                <a:cs typeface="Times New Roman"/>
              </a:rPr>
              <a:t>up </a:t>
            </a:r>
            <a:r>
              <a:rPr lang="en-US" sz="2900" spc="-5" dirty="0">
                <a:latin typeface="Times New Roman"/>
                <a:cs typeface="Times New Roman"/>
              </a:rPr>
              <a:t>in an incarnation</a:t>
            </a:r>
            <a:endParaRPr lang="en-US" sz="29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endParaRPr lang="en-US" sz="2900" dirty="0">
              <a:latin typeface="Times New Roman"/>
              <a:cs typeface="Times New Roman"/>
            </a:endParaRPr>
          </a:p>
          <a:p>
            <a:pPr marL="12700" indent="0" algn="just">
              <a:lnSpc>
                <a:spcPct val="100000"/>
              </a:lnSpc>
              <a:spcBef>
                <a:spcPts val="1380"/>
              </a:spcBef>
              <a:buNone/>
              <a:tabLst>
                <a:tab pos="241300" algn="l"/>
              </a:tabLst>
            </a:pPr>
            <a:r>
              <a:rPr lang="en-US" sz="2900" b="1" i="1" spc="-5" dirty="0">
                <a:latin typeface="Times New Roman"/>
                <a:cs typeface="Times New Roman"/>
              </a:rPr>
              <a:t>Cookie</a:t>
            </a:r>
            <a:endParaRPr lang="en-US" sz="2900" dirty="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900" spc="-10" dirty="0">
                <a:latin typeface="Times New Roman"/>
                <a:cs typeface="Times New Roman"/>
              </a:rPr>
              <a:t>Cookie </a:t>
            </a:r>
            <a:r>
              <a:rPr lang="en-US" sz="2900" spc="-5" dirty="0">
                <a:latin typeface="Times New Roman"/>
                <a:cs typeface="Times New Roman"/>
              </a:rPr>
              <a:t>is </a:t>
            </a:r>
            <a:r>
              <a:rPr lang="en-US" sz="2900" spc="-10" dirty="0">
                <a:latin typeface="Times New Roman"/>
                <a:cs typeface="Times New Roman"/>
              </a:rPr>
              <a:t>sent </a:t>
            </a:r>
            <a:r>
              <a:rPr lang="en-US" sz="2900" spc="-20" dirty="0">
                <a:latin typeface="Times New Roman"/>
                <a:cs typeface="Times New Roman"/>
              </a:rPr>
              <a:t>with </a:t>
            </a:r>
            <a:r>
              <a:rPr lang="en-US" sz="2900" spc="-10" dirty="0">
                <a:latin typeface="Times New Roman"/>
                <a:cs typeface="Times New Roman"/>
              </a:rPr>
              <a:t>the second </a:t>
            </a:r>
            <a:r>
              <a:rPr lang="en-US" sz="2900" spc="-5" dirty="0">
                <a:latin typeface="Times New Roman"/>
                <a:cs typeface="Times New Roman"/>
              </a:rPr>
              <a:t>packet to </a:t>
            </a:r>
            <a:r>
              <a:rPr lang="en-US" sz="2900" spc="-10" dirty="0">
                <a:latin typeface="Times New Roman"/>
                <a:cs typeface="Times New Roman"/>
              </a:rPr>
              <a:t>the </a:t>
            </a:r>
            <a:r>
              <a:rPr lang="en-US" sz="2900" dirty="0">
                <a:latin typeface="Times New Roman"/>
                <a:cs typeface="Times New Roman"/>
              </a:rPr>
              <a:t>address </a:t>
            </a:r>
            <a:r>
              <a:rPr lang="en-US" sz="2900" spc="-5" dirty="0">
                <a:latin typeface="Times New Roman"/>
                <a:cs typeface="Times New Roman"/>
              </a:rPr>
              <a:t>received in </a:t>
            </a:r>
            <a:r>
              <a:rPr lang="en-US" sz="2900" spc="-10" dirty="0">
                <a:latin typeface="Times New Roman"/>
                <a:cs typeface="Times New Roman"/>
              </a:rPr>
              <a:t>the first</a:t>
            </a:r>
            <a:r>
              <a:rPr lang="en-US" sz="2900" spc="185" dirty="0">
                <a:latin typeface="Times New Roman"/>
                <a:cs typeface="Times New Roman"/>
              </a:rPr>
              <a:t> </a:t>
            </a:r>
            <a:r>
              <a:rPr lang="en-US" sz="2900" spc="-5" dirty="0">
                <a:latin typeface="Times New Roman"/>
                <a:cs typeface="Times New Roman"/>
              </a:rPr>
              <a:t>packet</a:t>
            </a:r>
            <a:endParaRPr lang="en-US" sz="2900" dirty="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900" spc="-5" dirty="0">
                <a:latin typeface="Times New Roman"/>
                <a:cs typeface="Times New Roman"/>
              </a:rPr>
              <a:t>If </a:t>
            </a:r>
            <a:r>
              <a:rPr lang="en-US" sz="2900" spc="-10" dirty="0">
                <a:latin typeface="Times New Roman"/>
                <a:cs typeface="Times New Roman"/>
              </a:rPr>
              <a:t>the sender </a:t>
            </a:r>
            <a:r>
              <a:rPr lang="en-US" sz="2900" dirty="0">
                <a:latin typeface="Times New Roman"/>
                <a:cs typeface="Times New Roman"/>
              </a:rPr>
              <a:t>of </a:t>
            </a:r>
            <a:r>
              <a:rPr lang="en-US" sz="2900" spc="-10" dirty="0">
                <a:latin typeface="Times New Roman"/>
                <a:cs typeface="Times New Roman"/>
              </a:rPr>
              <a:t>the first </a:t>
            </a:r>
            <a:r>
              <a:rPr lang="en-US" sz="2900" spc="-5" dirty="0">
                <a:latin typeface="Times New Roman"/>
                <a:cs typeface="Times New Roman"/>
              </a:rPr>
              <a:t>packet is an </a:t>
            </a:r>
            <a:r>
              <a:rPr lang="en-US" sz="2900" spc="-15" dirty="0">
                <a:latin typeface="Times New Roman"/>
                <a:cs typeface="Times New Roman"/>
              </a:rPr>
              <a:t>attacker, </a:t>
            </a:r>
            <a:r>
              <a:rPr lang="en-US" sz="2900" spc="-10" dirty="0">
                <a:latin typeface="Times New Roman"/>
                <a:cs typeface="Times New Roman"/>
              </a:rPr>
              <a:t>the server never </a:t>
            </a:r>
            <a:r>
              <a:rPr lang="en-US" sz="2900" spc="-5" dirty="0">
                <a:latin typeface="Times New Roman"/>
                <a:cs typeface="Times New Roman"/>
              </a:rPr>
              <a:t>receives </a:t>
            </a:r>
            <a:r>
              <a:rPr lang="en-US" sz="2900" spc="-10" dirty="0">
                <a:latin typeface="Times New Roman"/>
                <a:cs typeface="Times New Roman"/>
              </a:rPr>
              <a:t>the third</a:t>
            </a:r>
            <a:r>
              <a:rPr lang="en-US" sz="2900" spc="229" dirty="0">
                <a:latin typeface="Times New Roman"/>
                <a:cs typeface="Times New Roman"/>
              </a:rPr>
              <a:t> </a:t>
            </a:r>
            <a:r>
              <a:rPr lang="en-US" sz="2900" spc="-5" dirty="0">
                <a:latin typeface="Times New Roman"/>
                <a:cs typeface="Times New Roman"/>
              </a:rPr>
              <a:t>packet</a:t>
            </a:r>
            <a:endParaRPr lang="en-US" sz="2900" dirty="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900" spc="-5" dirty="0">
                <a:latin typeface="Times New Roman"/>
                <a:cs typeface="Times New Roman"/>
              </a:rPr>
              <a:t>If </a:t>
            </a:r>
            <a:r>
              <a:rPr lang="en-US" sz="2900" spc="-10" dirty="0">
                <a:latin typeface="Times New Roman"/>
                <a:cs typeface="Times New Roman"/>
              </a:rPr>
              <a:t>the sender </a:t>
            </a:r>
            <a:r>
              <a:rPr lang="en-US" sz="2900" dirty="0">
                <a:latin typeface="Times New Roman"/>
                <a:cs typeface="Times New Roman"/>
              </a:rPr>
              <a:t>of </a:t>
            </a:r>
            <a:r>
              <a:rPr lang="en-US" sz="2900" spc="-10" dirty="0">
                <a:latin typeface="Times New Roman"/>
                <a:cs typeface="Times New Roman"/>
              </a:rPr>
              <a:t>the first </a:t>
            </a:r>
            <a:r>
              <a:rPr lang="en-US" sz="2900" spc="-5" dirty="0">
                <a:latin typeface="Times New Roman"/>
                <a:cs typeface="Times New Roman"/>
              </a:rPr>
              <a:t>packet is an </a:t>
            </a:r>
            <a:r>
              <a:rPr lang="en-US" sz="2900" spc="-10" dirty="0">
                <a:latin typeface="Times New Roman"/>
                <a:cs typeface="Times New Roman"/>
              </a:rPr>
              <a:t>honest </a:t>
            </a:r>
            <a:r>
              <a:rPr lang="en-US" sz="2900" spc="-5" dirty="0">
                <a:latin typeface="Times New Roman"/>
                <a:cs typeface="Times New Roman"/>
              </a:rPr>
              <a:t>client, it receives </a:t>
            </a:r>
            <a:r>
              <a:rPr lang="en-US" sz="2900" spc="-10" dirty="0">
                <a:latin typeface="Times New Roman"/>
                <a:cs typeface="Times New Roman"/>
              </a:rPr>
              <a:t>the second </a:t>
            </a:r>
            <a:r>
              <a:rPr lang="en-US" sz="2900" spc="-5" dirty="0">
                <a:latin typeface="Times New Roman"/>
                <a:cs typeface="Times New Roman"/>
              </a:rPr>
              <a:t>packet, </a:t>
            </a:r>
            <a:r>
              <a:rPr lang="en-US" sz="2900" spc="-20" dirty="0">
                <a:latin typeface="Times New Roman"/>
                <a:cs typeface="Times New Roman"/>
              </a:rPr>
              <a:t>with </a:t>
            </a:r>
            <a:r>
              <a:rPr lang="en-US" sz="2900" spc="-10" dirty="0">
                <a:latin typeface="Times New Roman"/>
                <a:cs typeface="Times New Roman"/>
              </a:rPr>
              <a:t>the</a:t>
            </a:r>
            <a:r>
              <a:rPr lang="en-US" sz="2900" spc="335" dirty="0">
                <a:latin typeface="Times New Roman"/>
                <a:cs typeface="Times New Roman"/>
              </a:rPr>
              <a:t> </a:t>
            </a:r>
            <a:r>
              <a:rPr lang="en-US" sz="2900" spc="-5" dirty="0">
                <a:latin typeface="Times New Roman"/>
                <a:cs typeface="Times New Roman"/>
              </a:rPr>
              <a:t>cookie</a:t>
            </a:r>
            <a:endParaRPr lang="en-US" sz="29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1402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84A2-5726-4C3C-B349-AEEFAAE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220"/>
          </a:xfrm>
        </p:spPr>
        <p:txBody>
          <a:bodyPr>
            <a:normAutofit fontScale="90000"/>
          </a:bodyPr>
          <a:lstStyle/>
          <a:p>
            <a:r>
              <a:rPr lang="en-IN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i="0" spc="-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i="0" dirty="0">
                <a:latin typeface="Cambria" panose="02040503050406030204" pitchFamily="18" charset="0"/>
                <a:ea typeface="Cambria" panose="02040503050406030204" pitchFamily="18" charset="0"/>
              </a:rPr>
              <a:t>Client/Server(Association)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1F33-2802-4FAA-88F9-6B9941EC1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30" y="1182848"/>
            <a:ext cx="6702804" cy="4989352"/>
          </a:xfrm>
        </p:spPr>
        <p:txBody>
          <a:bodyPr/>
          <a:lstStyle/>
          <a:p>
            <a:pPr marL="12065" indent="0" algn="just">
              <a:lnSpc>
                <a:spcPct val="100000"/>
              </a:lnSpc>
              <a:spcBef>
                <a:spcPts val="865"/>
              </a:spcBef>
              <a:buNone/>
              <a:tabLst>
                <a:tab pos="241935" algn="l"/>
              </a:tabLst>
            </a:pP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transfer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Purpose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association is to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transfer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two</a:t>
            </a:r>
            <a:r>
              <a:rPr lang="en-US" sz="1800" spc="1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ends.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endParaRPr lang="en-US" sz="1800" spc="-1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Once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established, bidirectional data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transfer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take</a:t>
            </a:r>
            <a:r>
              <a:rPr lang="en-US" sz="1800" spc="1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place.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supports</a:t>
            </a:r>
            <a:r>
              <a:rPr lang="en-US" sz="18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piggybacking.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 coming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from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 is treated as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one unit and inserted into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 </a:t>
            </a:r>
            <a:r>
              <a:rPr lang="en-US" sz="1800" spc="-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800" spc="2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ts val="228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9235" algn="just">
              <a:lnSpc>
                <a:spcPts val="228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8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formed</a:t>
            </a:r>
            <a:r>
              <a:rPr lang="en-US" sz="1800" spc="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fragment</a:t>
            </a:r>
            <a:r>
              <a:rPr lang="en-US" sz="1800" spc="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has</a:t>
            </a:r>
            <a:r>
              <a:rPr lang="en-US" sz="1800" spc="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one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r>
              <a:rPr lang="en-US" sz="18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acknowledged</a:t>
            </a:r>
            <a:r>
              <a:rPr lang="en-US" sz="1800" spc="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SACK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370888F-E154-449A-A13B-7AF76426B09B}"/>
              </a:ext>
            </a:extLst>
          </p:cNvPr>
          <p:cNvSpPr/>
          <p:nvPr/>
        </p:nvSpPr>
        <p:spPr>
          <a:xfrm>
            <a:off x="838200" y="1981054"/>
            <a:ext cx="4396530" cy="3046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E9EFA-6220-493D-8DA9-477640D7B0FB}"/>
              </a:ext>
            </a:extLst>
          </p:cNvPr>
          <p:cNvSpPr txBox="1"/>
          <p:nvPr/>
        </p:nvSpPr>
        <p:spPr>
          <a:xfrm>
            <a:off x="2015455" y="5069784"/>
            <a:ext cx="1625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Simple </a:t>
            </a:r>
            <a:r>
              <a:rPr lang="en-IN" sz="1200" b="1" spc="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IN" sz="1200" b="1" spc="-4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transfer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82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7832-8D69-43A2-BD44-D5F1D66B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941"/>
          </a:xfrm>
        </p:spPr>
        <p:txBody>
          <a:bodyPr>
            <a:normAutofit fontScale="90000"/>
          </a:bodyPr>
          <a:lstStyle/>
          <a:p>
            <a:r>
              <a:rPr lang="en-IN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i="0" spc="-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i="0" dirty="0">
                <a:latin typeface="Cambria" panose="02040503050406030204" pitchFamily="18" charset="0"/>
                <a:ea typeface="Cambria" panose="02040503050406030204" pitchFamily="18" charset="0"/>
              </a:rPr>
              <a:t>Client/Server(Association)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EACF-D335-471D-A13B-1D0BF7FEA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065"/>
            <a:ext cx="10515600" cy="5628809"/>
          </a:xfrm>
        </p:spPr>
        <p:txBody>
          <a:bodyPr>
            <a:normAutofit fontScale="92500" lnSpcReduction="10000"/>
          </a:bodyPr>
          <a:lstStyle/>
          <a:p>
            <a:pPr marL="12700" indent="0" algn="just">
              <a:lnSpc>
                <a:spcPct val="100000"/>
              </a:lnSpc>
              <a:spcBef>
                <a:spcPts val="1110"/>
              </a:spcBef>
              <a:buNone/>
              <a:tabLst>
                <a:tab pos="241300" algn="l"/>
              </a:tabLst>
            </a:pPr>
            <a:endParaRPr lang="en-US" sz="2000" b="1" i="1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 algn="just">
              <a:lnSpc>
                <a:spcPct val="100000"/>
              </a:lnSpc>
              <a:spcBef>
                <a:spcPts val="1110"/>
              </a:spcBef>
              <a:buNone/>
              <a:tabLst>
                <a:tab pos="241300" algn="l"/>
              </a:tabLst>
            </a:pPr>
            <a:r>
              <a:rPr lang="en-US" sz="1900" b="1" i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Multihoming Data</a:t>
            </a:r>
            <a:r>
              <a:rPr lang="en-US" sz="1900" b="1" i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Transfer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Allows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both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ends to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define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multiple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IP addresses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900" spc="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communication.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One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</a:t>
            </a:r>
            <a:r>
              <a:rPr lang="en-US" sz="1900" b="1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primary address,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rest are alternative</a:t>
            </a:r>
            <a:r>
              <a:rPr lang="en-US" sz="1900" spc="1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addresses.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primary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defined during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r>
              <a:rPr lang="en-US" sz="1900" spc="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establishment.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Primary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 of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destination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used </a:t>
            </a:r>
            <a:r>
              <a:rPr lang="en-US" sz="19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default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transfer,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 it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 available,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one </a:t>
            </a:r>
            <a:r>
              <a:rPr lang="en-US" sz="19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alternative addresses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9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SACK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sent to the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from </a:t>
            </a:r>
            <a:r>
              <a:rPr lang="en-US" sz="19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which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corresponding SCTP packet</a:t>
            </a:r>
            <a:r>
              <a:rPr lang="en-US" sz="1900" spc="2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originated.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985"/>
              </a:spcBef>
              <a:buFont typeface="Wingdings"/>
              <a:buChar char=""/>
              <a:tabLst>
                <a:tab pos="241300" algn="l"/>
              </a:tabLst>
            </a:pPr>
            <a:endParaRPr lang="en-US" sz="1900" b="1" i="1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700" indent="0" algn="just">
              <a:lnSpc>
                <a:spcPct val="100000"/>
              </a:lnSpc>
              <a:spcBef>
                <a:spcPts val="985"/>
              </a:spcBef>
              <a:buNone/>
              <a:tabLst>
                <a:tab pos="241300" algn="l"/>
              </a:tabLst>
            </a:pPr>
            <a:r>
              <a:rPr lang="en-US" sz="1900" b="1" i="1" spc="-5" dirty="0" err="1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Multistream</a:t>
            </a:r>
            <a:r>
              <a:rPr lang="en-US" sz="1900" b="1" i="1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b="1" i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delivery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  <a:r>
              <a:rPr lang="en-US" sz="1900" spc="1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numbers</a:t>
            </a:r>
            <a:r>
              <a:rPr lang="en-US" sz="1900" spc="1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</a:t>
            </a:r>
            <a:r>
              <a:rPr lang="en-US" sz="1900" spc="1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</a:t>
            </a:r>
            <a:r>
              <a:rPr lang="en-US" sz="1900" spc="1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900" spc="1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handle</a:t>
            </a:r>
            <a:r>
              <a:rPr lang="en-US" sz="1900" spc="1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900" spc="1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transfer</a:t>
            </a:r>
            <a:r>
              <a:rPr lang="en-US" sz="1900" spc="1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whereas</a:t>
            </a:r>
            <a:r>
              <a:rPr lang="en-US" sz="1900" spc="1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delivery</a:t>
            </a:r>
            <a:r>
              <a:rPr lang="en-US" sz="19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900" spc="1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900" spc="1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900" spc="1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</a:t>
            </a:r>
            <a:r>
              <a:rPr lang="en-US" sz="1900" spc="1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</a:t>
            </a:r>
            <a:r>
              <a:rPr lang="en-US" sz="1900" spc="1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controlled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SSNs.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Two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types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delivery in each</a:t>
            </a:r>
            <a:r>
              <a:rPr lang="en-US" sz="1900" spc="1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7865" lvl="1" indent="-229235" algn="just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Ordered: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SSNs define the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order of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the</a:t>
            </a:r>
            <a:r>
              <a:rPr lang="en-US" sz="1900" spc="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stream.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7865" lvl="1" indent="-229235" algn="just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97865" algn="l"/>
                <a:tab pos="698500" algn="l"/>
                <a:tab pos="1993900" algn="l"/>
                <a:tab pos="2313940" algn="l"/>
                <a:tab pos="2841625" algn="l"/>
                <a:tab pos="3146425" algn="l"/>
                <a:tab pos="3625215" algn="l"/>
                <a:tab pos="3899535" algn="l"/>
                <a:tab pos="4838700" algn="l"/>
                <a:tab pos="5283835" algn="l"/>
                <a:tab pos="6274435" algn="l"/>
                <a:tab pos="7252970" algn="l"/>
                <a:tab pos="7698105" algn="l"/>
                <a:tab pos="8454390" algn="l"/>
                <a:tab pos="8789670" algn="l"/>
                <a:tab pos="9234805" algn="l"/>
              </a:tabLst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Unordered:	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	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flag	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	set,	it	delivers	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	message	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carrying	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	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	to	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	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destination application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without waiting </a:t>
            </a:r>
            <a:r>
              <a:rPr lang="en-US" sz="19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 the </a:t>
            </a:r>
            <a:r>
              <a:rPr lang="en-US" sz="19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other</a:t>
            </a:r>
            <a:r>
              <a:rPr lang="en-US" sz="1900" spc="2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9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messages.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180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3670-128C-427D-8A95-DEEDB184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444"/>
          </a:xfrm>
        </p:spPr>
        <p:txBody>
          <a:bodyPr/>
          <a:lstStyle/>
          <a:p>
            <a:r>
              <a:rPr lang="en-IN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i="0" spc="-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i="0" dirty="0">
                <a:latin typeface="Cambria" panose="02040503050406030204" pitchFamily="18" charset="0"/>
                <a:ea typeface="Cambria" panose="02040503050406030204" pitchFamily="18" charset="0"/>
              </a:rPr>
              <a:t>Client/Server(Association)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B7B3D-6FFF-48AD-91FC-CA411C8E3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571"/>
            <a:ext cx="10515600" cy="5301840"/>
          </a:xfrm>
        </p:spPr>
        <p:txBody>
          <a:bodyPr>
            <a:normAutofit/>
          </a:bodyPr>
          <a:lstStyle/>
          <a:p>
            <a:pPr marL="12700" indent="0" algn="just">
              <a:lnSpc>
                <a:spcPct val="100000"/>
              </a:lnSpc>
              <a:spcBef>
                <a:spcPts val="865"/>
              </a:spcBef>
              <a:buNone/>
              <a:tabLst>
                <a:tab pos="241300" algn="l"/>
              </a:tabLst>
            </a:pPr>
            <a:r>
              <a:rPr lang="en-US" sz="1800" b="1" i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Fragmentation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preserves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boundaries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creating </a:t>
            </a:r>
            <a:r>
              <a:rPr lang="en-US" sz="1800" spc="-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from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3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total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size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exceeds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MTU,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needs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</a:t>
            </a:r>
            <a:r>
              <a:rPr lang="en-US" sz="1800" spc="1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fragmented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Steps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8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fragmentation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Message is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broken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into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smaller fragments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meet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size</a:t>
            </a:r>
            <a:r>
              <a:rPr lang="en-US" sz="1800" spc="3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requirement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800" spc="-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header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added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each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fragment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that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carries a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different</a:t>
            </a:r>
            <a:r>
              <a:rPr lang="en-US" sz="1800" spc="25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TSN</a:t>
            </a:r>
          </a:p>
          <a:p>
            <a:pPr marL="698500" lvl="1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header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chunks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carry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same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SI,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SSN, payload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identifier and U</a:t>
            </a:r>
            <a:r>
              <a:rPr lang="en-US" sz="1800" spc="3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flag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 and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assigned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38250" lvl="2" indent="-311785" algn="just">
              <a:lnSpc>
                <a:spcPct val="100000"/>
              </a:lnSpc>
              <a:spcBef>
                <a:spcPts val="265"/>
              </a:spcBef>
              <a:buAutoNum type="alphaUcPeriod"/>
              <a:tabLst>
                <a:tab pos="123888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First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fragment:</a:t>
            </a:r>
            <a:r>
              <a:rPr lang="en-US" sz="18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10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23010" lvl="2" indent="-296545" algn="just">
              <a:lnSpc>
                <a:spcPct val="100000"/>
              </a:lnSpc>
              <a:spcBef>
                <a:spcPts val="240"/>
              </a:spcBef>
              <a:buAutoNum type="alphaUcPeriod"/>
              <a:tabLst>
                <a:tab pos="122364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Middle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fragments:</a:t>
            </a:r>
            <a:r>
              <a:rPr lang="en-US" sz="18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00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23010" lvl="2" indent="-296545" algn="just">
              <a:lnSpc>
                <a:spcPct val="100000"/>
              </a:lnSpc>
              <a:spcBef>
                <a:spcPts val="265"/>
              </a:spcBef>
              <a:buAutoNum type="alphaUcPeriod"/>
              <a:tabLst>
                <a:tab pos="1223645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Last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fragment: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01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1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Fragments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reassembled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1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destination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2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89F7-CCBF-456B-89F2-5FC0118C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220"/>
          </a:xfrm>
        </p:spPr>
        <p:txBody>
          <a:bodyPr>
            <a:normAutofit fontScale="90000"/>
          </a:bodyPr>
          <a:lstStyle/>
          <a:p>
            <a:r>
              <a:rPr lang="en-IN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i="0" spc="-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i="0" dirty="0">
                <a:latin typeface="Cambria" panose="02040503050406030204" pitchFamily="18" charset="0"/>
                <a:ea typeface="Cambria" panose="02040503050406030204" pitchFamily="18" charset="0"/>
              </a:rPr>
              <a:t>Client/Server(Association)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A0DA-A739-4928-ABAF-B688A78F1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5732" y="1174459"/>
            <a:ext cx="5968068" cy="4997741"/>
          </a:xfrm>
        </p:spPr>
        <p:txBody>
          <a:bodyPr>
            <a:normAutofit lnSpcReduction="10000"/>
          </a:bodyPr>
          <a:lstStyle/>
          <a:p>
            <a:pPr marL="12700" indent="0">
              <a:lnSpc>
                <a:spcPct val="100000"/>
              </a:lnSpc>
              <a:spcBef>
                <a:spcPts val="865"/>
              </a:spcBef>
              <a:buNone/>
              <a:tabLst>
                <a:tab pos="241300" algn="l"/>
              </a:tabLst>
            </a:pP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 </a:t>
            </a:r>
            <a:r>
              <a:rPr lang="en-US" sz="1800" b="1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Termination </a:t>
            </a: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(Graceful</a:t>
            </a:r>
            <a:r>
              <a:rPr lang="en-US" sz="1800" b="1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termination)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Either client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involved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exchanging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can close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1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ts val="228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ts val="228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does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allow a “half closed” association, i.e. if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one end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closes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association,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11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other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must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stop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sending new</a:t>
            </a:r>
            <a:r>
              <a:rPr lang="en-US" sz="1800" spc="1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 not,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the queue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sent and 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800" spc="1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closed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1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 termination uses three</a:t>
            </a:r>
            <a:r>
              <a:rPr lang="en-US" sz="1800" spc="1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packets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</a:t>
            </a:r>
            <a:r>
              <a:rPr lang="en-US" sz="1800" spc="-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ACK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SHUTDOWN</a:t>
            </a:r>
            <a:r>
              <a:rPr lang="en-US" sz="18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COMPLETE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sz="24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57DC60D-C8EA-4040-A801-BC0D0CBF38CE}"/>
              </a:ext>
            </a:extLst>
          </p:cNvPr>
          <p:cNvSpPr/>
          <p:nvPr/>
        </p:nvSpPr>
        <p:spPr>
          <a:xfrm>
            <a:off x="838201" y="2029409"/>
            <a:ext cx="4547532" cy="2298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78FEA-94EC-45E7-B35E-BC3E4C28A7F7}"/>
              </a:ext>
            </a:extLst>
          </p:cNvPr>
          <p:cNvSpPr txBox="1"/>
          <p:nvPr/>
        </p:nvSpPr>
        <p:spPr>
          <a:xfrm>
            <a:off x="1931565" y="4360962"/>
            <a:ext cx="1910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r>
              <a:rPr lang="en-IN" sz="1200" b="1" spc="-6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termination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64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287F-DE5E-422C-9EF9-02A29057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330"/>
          </a:xfrm>
        </p:spPr>
        <p:txBody>
          <a:bodyPr>
            <a:normAutofit fontScale="90000"/>
          </a:bodyPr>
          <a:lstStyle/>
          <a:p>
            <a:r>
              <a:rPr lang="en-IN" i="0" spc="5" dirty="0">
                <a:latin typeface="Cambria" panose="02040503050406030204" pitchFamily="18" charset="0"/>
                <a:ea typeface="Cambria" panose="02040503050406030204" pitchFamily="18" charset="0"/>
              </a:rPr>
              <a:t>SCTP</a:t>
            </a:r>
            <a:r>
              <a:rPr lang="en-IN" i="0" spc="-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i="0" dirty="0">
                <a:latin typeface="Cambria" panose="02040503050406030204" pitchFamily="18" charset="0"/>
                <a:ea typeface="Cambria" panose="02040503050406030204" pitchFamily="18" charset="0"/>
              </a:rPr>
              <a:t>Client/Server(Association)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0EDBA-7A76-47DF-B92B-276B2B00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112" y="1107347"/>
            <a:ext cx="7365534" cy="5064853"/>
          </a:xfrm>
        </p:spPr>
        <p:txBody>
          <a:bodyPr>
            <a:normAutofit/>
          </a:bodyPr>
          <a:lstStyle/>
          <a:p>
            <a:pPr marL="12700" indent="0" algn="just">
              <a:lnSpc>
                <a:spcPct val="100000"/>
              </a:lnSpc>
              <a:spcBef>
                <a:spcPts val="865"/>
              </a:spcBef>
              <a:buNone/>
              <a:tabLst>
                <a:tab pos="241300" algn="l"/>
              </a:tabLst>
            </a:pPr>
            <a:r>
              <a:rPr lang="en-US" sz="18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r>
              <a:rPr lang="en-US" sz="1800" b="1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abortion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 aborted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based on request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 at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either end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or by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SCTP</a:t>
            </a:r>
          </a:p>
          <a:p>
            <a:pPr marL="241300" indent="-228600" algn="just">
              <a:lnSpc>
                <a:spcPts val="228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1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ts val="228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8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r>
              <a:rPr lang="en-US" sz="1800" spc="1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may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wish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r>
              <a:rPr lang="en-US" sz="1800" spc="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if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receives</a:t>
            </a:r>
            <a:r>
              <a:rPr lang="en-US" sz="1800" spc="10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wrong</a:t>
            </a:r>
            <a:r>
              <a:rPr lang="en-US" sz="1800" spc="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from</a:t>
            </a:r>
            <a:r>
              <a:rPr lang="en-US" sz="18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other</a:t>
            </a:r>
            <a:r>
              <a:rPr lang="en-US" sz="1800" spc="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end,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going into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infinite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loop</a:t>
            </a:r>
            <a:r>
              <a:rPr lang="en-US" sz="1800" spc="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etc.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ts val="228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1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ts val="228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Server</a:t>
            </a:r>
            <a:r>
              <a:rPr lang="en-US" sz="1800" spc="2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may</a:t>
            </a:r>
            <a:r>
              <a:rPr lang="en-US" sz="1800" spc="2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wish</a:t>
            </a:r>
            <a:r>
              <a:rPr lang="en-US" sz="1800" spc="2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800" spc="2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</a:t>
            </a:r>
            <a:r>
              <a:rPr lang="en-US" sz="1800" spc="204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since</a:t>
            </a:r>
            <a:r>
              <a:rPr lang="en-US" sz="1800" spc="2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it</a:t>
            </a:r>
            <a:r>
              <a:rPr lang="en-US" sz="1800" spc="1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has</a:t>
            </a:r>
            <a:r>
              <a:rPr lang="en-US" sz="1800" spc="2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received</a:t>
            </a:r>
            <a:r>
              <a:rPr lang="en-US" sz="1800" spc="2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</a:t>
            </a:r>
            <a:r>
              <a:rPr lang="en-US" sz="1800" spc="2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INIT</a:t>
            </a:r>
            <a:r>
              <a:rPr lang="en-US" sz="1800" spc="18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</a:t>
            </a:r>
            <a:r>
              <a:rPr lang="en-US" sz="1800" spc="2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with</a:t>
            </a:r>
            <a:r>
              <a:rPr lang="en-US" sz="1800" spc="229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wrong</a:t>
            </a:r>
            <a:r>
              <a:rPr lang="en-US" sz="1800" spc="1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parameters,</a:t>
            </a:r>
            <a:r>
              <a:rPr lang="en-US" sz="1800" spc="2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requested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resources are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not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available after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receiving 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cookie,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operating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system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needs to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shut down</a:t>
            </a:r>
            <a:r>
              <a:rPr lang="en-US" sz="1800" spc="4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etc.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1800" spc="-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abortion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either end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send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 </a:t>
            </a:r>
            <a:r>
              <a:rPr lang="en-US" sz="18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chunk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 </a:t>
            </a:r>
            <a:r>
              <a:rPr lang="en-US" sz="18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800" spc="1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8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D3D9258-F8FC-48CB-A998-997FE5BA8119}"/>
              </a:ext>
            </a:extLst>
          </p:cNvPr>
          <p:cNvSpPr/>
          <p:nvPr/>
        </p:nvSpPr>
        <p:spPr>
          <a:xfrm>
            <a:off x="838201" y="2527749"/>
            <a:ext cx="3800912" cy="15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8F641-555B-4177-B221-5BCF89F3EA6D}"/>
              </a:ext>
            </a:extLst>
          </p:cNvPr>
          <p:cNvSpPr txBox="1"/>
          <p:nvPr/>
        </p:nvSpPr>
        <p:spPr>
          <a:xfrm>
            <a:off x="1822508" y="4134361"/>
            <a:ext cx="1675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spc="-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Association</a:t>
            </a:r>
            <a:r>
              <a:rPr lang="en-IN" sz="1200" b="1" spc="-114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abortion</a:t>
            </a:r>
            <a:endParaRPr lang="en-IN" sz="1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35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5773-1BDC-41B3-8E0F-59536FEC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778"/>
          </a:xfrm>
        </p:spPr>
        <p:txBody>
          <a:bodyPr/>
          <a:lstStyle/>
          <a:p>
            <a:r>
              <a:rPr lang="en-IN" sz="40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Types </a:t>
            </a:r>
            <a:r>
              <a:rPr lang="en-IN" sz="40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of</a:t>
            </a:r>
            <a:r>
              <a:rPr lang="en-IN" sz="4000" i="0" spc="-9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40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85D6-FAA4-4AE7-B936-CF5A1F636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627"/>
            <a:ext cx="10515600" cy="5360565"/>
          </a:xfrm>
        </p:spPr>
        <p:txBody>
          <a:bodyPr>
            <a:normAutofit/>
          </a:bodyPr>
          <a:lstStyle/>
          <a:p>
            <a:pPr marL="12065" indent="0">
              <a:lnSpc>
                <a:spcPct val="100000"/>
              </a:lnSpc>
              <a:spcBef>
                <a:spcPts val="685"/>
              </a:spcBef>
              <a:buSzPct val="150000"/>
              <a:buNone/>
              <a:tabLst>
                <a:tab pos="353695" algn="l"/>
                <a:tab pos="354965" algn="l"/>
              </a:tabLst>
            </a:pPr>
            <a:r>
              <a:rPr lang="en-IN" sz="1600" spc="3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Under </a:t>
            </a:r>
            <a:r>
              <a:rPr lang="en-IN" sz="1600" spc="4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protocol</a:t>
            </a:r>
            <a:r>
              <a:rPr lang="en-IN" sz="1600" spc="-22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600" spc="1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family </a:t>
            </a:r>
            <a:r>
              <a:rPr lang="en-IN" sz="1600" spc="-6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AF_INET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811530" lvl="1" indent="-318135">
              <a:lnSpc>
                <a:spcPct val="100000"/>
              </a:lnSpc>
              <a:spcBef>
                <a:spcPts val="865"/>
              </a:spcBef>
              <a:buSzPct val="116666"/>
              <a:buFont typeface="Arial"/>
              <a:buChar char="○"/>
              <a:tabLst>
                <a:tab pos="811530" algn="l"/>
                <a:tab pos="812165" algn="l"/>
              </a:tabLst>
            </a:pPr>
            <a:r>
              <a:rPr lang="en-IN" sz="1600" b="1" spc="-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Stream</a:t>
            </a:r>
            <a:r>
              <a:rPr lang="en-IN" sz="1600" b="1" spc="-4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1600" b="1" spc="-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1268730" lvl="2" indent="-318135">
              <a:lnSpc>
                <a:spcPct val="100000"/>
              </a:lnSpc>
              <a:spcBef>
                <a:spcPts val="890"/>
              </a:spcBef>
              <a:buSzPct val="116666"/>
              <a:buFont typeface="Arial"/>
              <a:buChar char="■"/>
              <a:tabLst>
                <a:tab pos="1268730" algn="l"/>
                <a:tab pos="1269365" algn="l"/>
              </a:tabLst>
            </a:pPr>
            <a:r>
              <a:rPr lang="en-IN" sz="1600" spc="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Uses </a:t>
            </a:r>
            <a:r>
              <a:rPr lang="en-IN" sz="1600" spc="-4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TCP </a:t>
            </a:r>
            <a:r>
              <a:rPr lang="en-IN" sz="1600" spc="3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 </a:t>
            </a:r>
            <a:r>
              <a:rPr lang="en-IN" sz="1600" spc="4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connection-oriented</a:t>
            </a:r>
            <a:r>
              <a:rPr lang="en-IN" sz="1600" spc="-22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600" spc="3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reliable </a:t>
            </a:r>
            <a:r>
              <a:rPr lang="en-IN" sz="1600" spc="4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communication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68730" lvl="2" indent="-318135">
              <a:lnSpc>
                <a:spcPct val="100000"/>
              </a:lnSpc>
              <a:spcBef>
                <a:spcPts val="890"/>
              </a:spcBef>
              <a:buSzPct val="116666"/>
              <a:buFont typeface="Arial"/>
              <a:buChar char="■"/>
              <a:tabLst>
                <a:tab pos="1268730" algn="l"/>
                <a:tab pos="1269365" algn="l"/>
              </a:tabLst>
            </a:pPr>
            <a:r>
              <a:rPr lang="en-IN" sz="1600" spc="3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Identified </a:t>
            </a:r>
            <a:r>
              <a:rPr lang="en-IN" sz="1600" spc="2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IN" sz="1600" spc="-8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600" spc="-9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SOCK_STREAM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68730" lvl="2" indent="-318135">
              <a:lnSpc>
                <a:spcPct val="100000"/>
              </a:lnSpc>
              <a:spcBef>
                <a:spcPts val="865"/>
              </a:spcBef>
              <a:buClr>
                <a:srgbClr val="695D46"/>
              </a:buClr>
              <a:buSzPct val="116666"/>
              <a:buFont typeface="Arial"/>
              <a:buChar char="■"/>
              <a:tabLst>
                <a:tab pos="1268730" algn="l"/>
                <a:tab pos="1269365" algn="l"/>
              </a:tabLst>
            </a:pPr>
            <a:r>
              <a:rPr lang="en-IN" sz="1600" i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 </a:t>
            </a:r>
            <a:r>
              <a:rPr lang="en-IN" sz="1600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= </a:t>
            </a:r>
            <a:r>
              <a:rPr lang="en-IN" sz="1600" i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socket(AF_INET, SOCK_STREAM, </a:t>
            </a:r>
            <a:r>
              <a:rPr lang="en-IN" sz="1600" i="1" spc="-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0)</a:t>
            </a:r>
            <a:r>
              <a:rPr lang="en-IN" sz="1600" i="1" spc="3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1600" i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;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811530" lvl="1" indent="-318135">
              <a:lnSpc>
                <a:spcPct val="100000"/>
              </a:lnSpc>
              <a:spcBef>
                <a:spcPts val="890"/>
              </a:spcBef>
              <a:buSzPct val="116666"/>
              <a:buFont typeface="Arial"/>
              <a:buChar char="○"/>
              <a:tabLst>
                <a:tab pos="811530" algn="l"/>
                <a:tab pos="812165" algn="l"/>
              </a:tabLst>
            </a:pPr>
            <a:endParaRPr lang="en-IN" sz="1600" b="1" spc="-5" dirty="0">
              <a:solidFill>
                <a:srgbClr val="695D46"/>
              </a:solidFill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811530" lvl="1" indent="-318135">
              <a:lnSpc>
                <a:spcPct val="100000"/>
              </a:lnSpc>
              <a:spcBef>
                <a:spcPts val="890"/>
              </a:spcBef>
              <a:buSzPct val="116666"/>
              <a:buFont typeface="Arial"/>
              <a:buChar char="○"/>
              <a:tabLst>
                <a:tab pos="811530" algn="l"/>
                <a:tab pos="812165" algn="l"/>
              </a:tabLst>
            </a:pPr>
            <a:r>
              <a:rPr lang="en-IN" sz="1600" b="1" spc="-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Datagram</a:t>
            </a:r>
            <a:r>
              <a:rPr lang="en-IN" sz="1600" b="1" spc="-2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1600" b="1" spc="-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1268730" lvl="2" indent="-318135">
              <a:lnSpc>
                <a:spcPct val="100000"/>
              </a:lnSpc>
              <a:buSzPct val="116666"/>
              <a:buFont typeface="Arial"/>
              <a:buChar char="■"/>
              <a:tabLst>
                <a:tab pos="1268730" algn="l"/>
                <a:tab pos="1269365" algn="l"/>
              </a:tabLst>
            </a:pPr>
            <a:r>
              <a:rPr lang="en-IN" sz="1600" spc="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Uses </a:t>
            </a:r>
            <a:r>
              <a:rPr lang="en-IN" sz="1600" spc="-5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UDP </a:t>
            </a:r>
            <a:r>
              <a:rPr lang="en-IN" sz="1600" spc="3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 </a:t>
            </a:r>
            <a:r>
              <a:rPr lang="en-IN" sz="1600" spc="3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connectionless</a:t>
            </a:r>
            <a:r>
              <a:rPr lang="en-IN" sz="1600" spc="-12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600" spc="4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communication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68730" lvl="2" indent="-318135">
              <a:lnSpc>
                <a:spcPct val="100000"/>
              </a:lnSpc>
              <a:spcBef>
                <a:spcPts val="720"/>
              </a:spcBef>
              <a:buSzPct val="116666"/>
              <a:buFont typeface="Arial"/>
              <a:buChar char="■"/>
              <a:tabLst>
                <a:tab pos="1268730" algn="l"/>
                <a:tab pos="1269365" algn="l"/>
              </a:tabLst>
            </a:pPr>
            <a:r>
              <a:rPr lang="en-IN" sz="1600" spc="2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Identified </a:t>
            </a:r>
            <a:r>
              <a:rPr lang="en-IN" sz="1600" spc="2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by</a:t>
            </a:r>
            <a:r>
              <a:rPr lang="en-IN" sz="1600" spc="-8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1600" spc="-10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SOCK_DGRAM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268730" lvl="2" indent="-318135">
              <a:lnSpc>
                <a:spcPct val="100000"/>
              </a:lnSpc>
              <a:spcBef>
                <a:spcPts val="725"/>
              </a:spcBef>
              <a:buClr>
                <a:srgbClr val="695D46"/>
              </a:buClr>
              <a:buSzPct val="116666"/>
              <a:buFont typeface="Arial"/>
              <a:buChar char="■"/>
              <a:tabLst>
                <a:tab pos="1268730" algn="l"/>
                <a:tab pos="1269365" algn="l"/>
              </a:tabLst>
            </a:pPr>
            <a:r>
              <a:rPr lang="en-IN" sz="1600" i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 </a:t>
            </a:r>
            <a:r>
              <a:rPr lang="en-IN" sz="1600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= </a:t>
            </a:r>
            <a:r>
              <a:rPr lang="en-IN" sz="1600" i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socket(AF_INET, SOCK_DGRAM, </a:t>
            </a:r>
            <a:r>
              <a:rPr lang="en-IN" sz="1600" i="1" spc="-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0)</a:t>
            </a:r>
            <a:r>
              <a:rPr lang="en-IN" sz="1600" i="1" spc="6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1600" i="1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;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811530" lvl="1" indent="-318135">
              <a:lnSpc>
                <a:spcPct val="100000"/>
              </a:lnSpc>
              <a:spcBef>
                <a:spcPts val="865"/>
              </a:spcBef>
              <a:buSzPct val="116666"/>
              <a:buFont typeface="Arial"/>
              <a:buChar char="○"/>
              <a:tabLst>
                <a:tab pos="811530" algn="l"/>
                <a:tab pos="812165" algn="l"/>
              </a:tabLst>
            </a:pPr>
            <a:endParaRPr lang="en-IN" sz="1600" b="1" dirty="0">
              <a:solidFill>
                <a:srgbClr val="695D46"/>
              </a:solidFill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811530" lvl="1" indent="-318135">
              <a:lnSpc>
                <a:spcPct val="100000"/>
              </a:lnSpc>
              <a:spcBef>
                <a:spcPts val="865"/>
              </a:spcBef>
              <a:buSzPct val="116666"/>
              <a:buFont typeface="Arial"/>
              <a:buChar char="○"/>
              <a:tabLst>
                <a:tab pos="811530" algn="l"/>
                <a:tab pos="812165" algn="l"/>
              </a:tabLst>
            </a:pPr>
            <a:r>
              <a:rPr lang="en-IN" sz="1600" b="1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RAW</a:t>
            </a:r>
            <a:r>
              <a:rPr lang="en-IN" sz="1600" b="1" spc="-10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1600" b="1" spc="-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Caladea"/>
            </a:endParaRPr>
          </a:p>
          <a:p>
            <a:pPr marL="1243965" lvl="2" indent="-317500">
              <a:spcBef>
                <a:spcPts val="700"/>
              </a:spcBef>
              <a:buSzPct val="116666"/>
              <a:buFont typeface="Arial"/>
              <a:buChar char="■"/>
              <a:tabLst>
                <a:tab pos="329565" algn="l"/>
                <a:tab pos="330200" algn="l"/>
              </a:tabLst>
            </a:pPr>
            <a:r>
              <a:rPr lang="en-US" sz="1600" spc="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Uses IP directly</a:t>
            </a:r>
          </a:p>
          <a:p>
            <a:pPr marL="1243965" lvl="2" indent="-317500">
              <a:spcBef>
                <a:spcPts val="890"/>
              </a:spcBef>
              <a:buSzPct val="116666"/>
              <a:buFont typeface="Arial"/>
              <a:buChar char="■"/>
              <a:tabLst>
                <a:tab pos="329565" algn="l"/>
                <a:tab pos="330200" algn="l"/>
              </a:tabLst>
            </a:pPr>
            <a:r>
              <a:rPr lang="en-US" sz="1600" spc="5" dirty="0">
                <a:solidFill>
                  <a:srgbClr val="695D4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Identified by SOCK_RAW</a:t>
            </a:r>
          </a:p>
        </p:txBody>
      </p:sp>
    </p:spTree>
    <p:extLst>
      <p:ext uri="{BB962C8B-B14F-4D97-AF65-F5344CB8AC3E}">
        <p14:creationId xmlns:p14="http://schemas.microsoft.com/office/powerpoint/2010/main" val="284961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9601-D7E0-4979-A035-7878E9A3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110"/>
          </a:xfrm>
        </p:spPr>
        <p:txBody>
          <a:bodyPr>
            <a:normAutofit/>
          </a:bodyPr>
          <a:lstStyle/>
          <a:p>
            <a:r>
              <a:rPr lang="en-IN" sz="3600" i="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System Data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Structures for</a:t>
            </a:r>
            <a:r>
              <a:rPr lang="en-IN" sz="3600" i="0" spc="-10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IN" sz="3600" i="0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Sockets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F56A7-A212-439C-AAE0-0406F278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165" y="1100851"/>
            <a:ext cx="7558481" cy="5131964"/>
          </a:xfrm>
        </p:spPr>
        <p:txBody>
          <a:bodyPr>
            <a:normAutofit/>
          </a:bodyPr>
          <a:lstStyle/>
          <a:p>
            <a:pPr marL="354330" marR="148590" indent="-342265" algn="just">
              <a:lnSpc>
                <a:spcPct val="115100"/>
              </a:lnSpc>
              <a:spcBef>
                <a:spcPts val="100"/>
              </a:spcBef>
              <a:buSzPct val="150000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When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application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calls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socket(),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operating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system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allocates</a:t>
            </a:r>
            <a:r>
              <a:rPr lang="en-US" sz="16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new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structure</a:t>
            </a:r>
            <a:r>
              <a:rPr lang="en-US" sz="16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hold</a:t>
            </a:r>
            <a:r>
              <a:rPr lang="en-US" sz="16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information 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needed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communication,</a:t>
            </a:r>
            <a:r>
              <a:rPr lang="en-US" sz="16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fills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new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entry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process’s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6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table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</a:t>
            </a:r>
            <a:r>
              <a:rPr lang="en-US" sz="1600" b="1" spc="2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SDT</a:t>
            </a:r>
            <a:r>
              <a:rPr lang="en-US" sz="16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)</a:t>
            </a:r>
            <a:r>
              <a:rPr lang="en-US" sz="16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with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pointer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 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6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structure.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marR="148590" indent="-342265" algn="just">
              <a:lnSpc>
                <a:spcPct val="115100"/>
              </a:lnSpc>
              <a:spcBef>
                <a:spcPts val="100"/>
              </a:spcBef>
              <a:buSzPct val="150000"/>
              <a:buFont typeface="Arial"/>
              <a:buChar char="●"/>
              <a:tabLst>
                <a:tab pos="353695" algn="l"/>
                <a:tab pos="354965" algn="l"/>
              </a:tabLst>
            </a:pPr>
            <a:endParaRPr lang="en-US" sz="1600" spc="-12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marR="148590" indent="-342265" algn="just">
              <a:lnSpc>
                <a:spcPct val="115100"/>
              </a:lnSpc>
              <a:spcBef>
                <a:spcPts val="100"/>
              </a:spcBef>
              <a:buSzPct val="150000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1600" spc="-1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may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multiple</a:t>
            </a:r>
            <a:r>
              <a:rPr lang="en-US" sz="1600" spc="-9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sockets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at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same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time.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descriptor</a:t>
            </a:r>
            <a:r>
              <a:rPr lang="en-US" sz="16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table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manage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sockets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this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marR="148590" indent="-342265" algn="just">
              <a:lnSpc>
                <a:spcPct val="115100"/>
              </a:lnSpc>
              <a:spcBef>
                <a:spcPts val="100"/>
              </a:spcBef>
              <a:buSzPct val="150000"/>
              <a:buFont typeface="Arial"/>
              <a:buChar char="●"/>
              <a:tabLst>
                <a:tab pos="353695" algn="l"/>
                <a:tab pos="354965" algn="l"/>
              </a:tabLst>
            </a:pPr>
            <a:endParaRPr lang="en-US" sz="1600" spc="15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marR="148590" indent="-342265" algn="just">
              <a:lnSpc>
                <a:spcPct val="115100"/>
              </a:lnSpc>
              <a:spcBef>
                <a:spcPts val="100"/>
              </a:spcBef>
              <a:buSzPct val="150000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16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Different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processes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different</a:t>
            </a:r>
            <a:r>
              <a:rPr lang="en-US" sz="1600" spc="-2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SDTs.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lvl="1" algn="just">
              <a:lnSpc>
                <a:spcPct val="100000"/>
              </a:lnSpc>
              <a:spcBef>
                <a:spcPts val="35"/>
              </a:spcBef>
              <a:buClr>
                <a:srgbClr val="695D46"/>
              </a:buClr>
              <a:buFont typeface="Arial"/>
              <a:buChar char="○"/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buSzPct val="150000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internal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structure</a:t>
            </a:r>
            <a:r>
              <a:rPr lang="en-US" sz="16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contains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many</a:t>
            </a:r>
            <a:r>
              <a:rPr lang="en-US" sz="16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fields,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but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system</a:t>
            </a:r>
            <a:r>
              <a:rPr lang="en-US" sz="1600" spc="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leaves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most</a:t>
            </a:r>
            <a:r>
              <a:rPr lang="en-US" sz="16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of</a:t>
            </a:r>
            <a:r>
              <a:rPr lang="en-US" sz="16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them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unfilled.</a:t>
            </a:r>
            <a:r>
              <a:rPr lang="en-US" sz="16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application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must</a:t>
            </a:r>
            <a:r>
              <a:rPr lang="en-US" sz="1600" spc="-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make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additional</a:t>
            </a:r>
            <a:r>
              <a:rPr lang="en-US" sz="16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procedure</a:t>
            </a:r>
            <a:r>
              <a:rPr lang="en-US" sz="16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calls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fill</a:t>
            </a:r>
            <a:r>
              <a:rPr lang="en-US" sz="1600" spc="-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structure</a:t>
            </a:r>
            <a:r>
              <a:rPr lang="en-US" sz="16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before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7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can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</a:t>
            </a:r>
            <a:r>
              <a:rPr lang="en-US" sz="1600" spc="-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4330" indent="-342265" algn="just">
              <a:lnSpc>
                <a:spcPct val="100000"/>
              </a:lnSpc>
              <a:buSzPct val="150000"/>
              <a:buFont typeface="Arial"/>
              <a:buChar char="●"/>
              <a:tabLst>
                <a:tab pos="353695" algn="l"/>
                <a:tab pos="354965" algn="l"/>
              </a:tabLst>
            </a:pP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2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is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used</a:t>
            </a:r>
            <a:r>
              <a:rPr lang="en-US" sz="16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communication</a:t>
            </a:r>
            <a:r>
              <a:rPr lang="en-US" sz="16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between</a:t>
            </a:r>
            <a:r>
              <a:rPr lang="en-US" sz="1600" spc="-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two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processes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(which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may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locate</a:t>
            </a:r>
            <a:r>
              <a:rPr lang="en-US" sz="16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at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different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machines).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So</a:t>
            </a:r>
            <a:r>
              <a:rPr lang="en-US" sz="1600" spc="-5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socket</a:t>
            </a:r>
            <a:r>
              <a:rPr lang="en-US" sz="1600" spc="-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data</a:t>
            </a:r>
            <a:r>
              <a:rPr lang="en-US" sz="1600" spc="-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structure</a:t>
            </a:r>
            <a:r>
              <a:rPr lang="en-US" sz="1600" spc="-6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should</a:t>
            </a:r>
            <a:r>
              <a:rPr lang="en-US" sz="1600" spc="-8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at</a:t>
            </a:r>
            <a:r>
              <a:rPr lang="en-US" sz="1600" spc="-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least</a:t>
            </a:r>
            <a:r>
              <a:rPr lang="en-US" sz="1600" spc="-1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4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contain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6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the</a:t>
            </a:r>
            <a:r>
              <a:rPr lang="en-US" sz="16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5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address</a:t>
            </a:r>
            <a:r>
              <a:rPr lang="en-US" sz="1600" spc="-2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3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information,</a:t>
            </a:r>
            <a:r>
              <a:rPr lang="en-US" sz="1600" spc="-7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-3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e.g.,</a:t>
            </a:r>
            <a:r>
              <a:rPr lang="en-US" sz="16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b="1" spc="-1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IP</a:t>
            </a:r>
            <a:r>
              <a:rPr lang="en-US" sz="1600" b="1" spc="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addresses,</a:t>
            </a:r>
            <a:r>
              <a:rPr lang="en-US" sz="1600" b="1" spc="-60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1600" b="1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port</a:t>
            </a:r>
            <a:r>
              <a:rPr lang="en-US" sz="1600" b="1" spc="1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 </a:t>
            </a:r>
            <a:r>
              <a:rPr lang="en-US" sz="1600" b="1" spc="-5" dirty="0">
                <a:latin typeface="Cambria" panose="02040503050406030204" pitchFamily="18" charset="0"/>
                <a:ea typeface="Cambria" panose="02040503050406030204" pitchFamily="18" charset="0"/>
                <a:cs typeface="Caladea"/>
              </a:rPr>
              <a:t>numbers</a:t>
            </a:r>
            <a:r>
              <a:rPr lang="en-US" sz="1600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,</a:t>
            </a:r>
            <a:r>
              <a:rPr lang="en-US" sz="1600" spc="-9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US" sz="1600" spc="1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etc.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F43982B-47A3-4DD6-AB50-CB7CE4A4F72D}"/>
              </a:ext>
            </a:extLst>
          </p:cNvPr>
          <p:cNvSpPr/>
          <p:nvPr/>
        </p:nvSpPr>
        <p:spPr>
          <a:xfrm>
            <a:off x="838200" y="1903237"/>
            <a:ext cx="3607965" cy="2115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78DF9-F1B7-41FC-AE25-D03064698F2D}"/>
              </a:ext>
            </a:extLst>
          </p:cNvPr>
          <p:cNvSpPr txBox="1"/>
          <p:nvPr/>
        </p:nvSpPr>
        <p:spPr>
          <a:xfrm>
            <a:off x="1629181" y="4110605"/>
            <a:ext cx="20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Structure for Sockets</a:t>
            </a:r>
          </a:p>
        </p:txBody>
      </p:sp>
    </p:spTree>
    <p:extLst>
      <p:ext uri="{BB962C8B-B14F-4D97-AF65-F5344CB8AC3E}">
        <p14:creationId xmlns:p14="http://schemas.microsoft.com/office/powerpoint/2010/main" val="29079945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402441"/>
      </a:dk2>
      <a:lt2>
        <a:srgbClr val="E5E2E8"/>
      </a:lt2>
      <a:accent1>
        <a:srgbClr val="71B13D"/>
      </a:accent1>
      <a:accent2>
        <a:srgbClr val="9AA938"/>
      </a:accent2>
      <a:accent3>
        <a:srgbClr val="C39A30"/>
      </a:accent3>
      <a:accent4>
        <a:srgbClr val="EB7D4E"/>
      </a:accent4>
      <a:accent5>
        <a:srgbClr val="EE6E7D"/>
      </a:accent5>
      <a:accent6>
        <a:srgbClr val="EB4EA1"/>
      </a:accent6>
      <a:hlink>
        <a:srgbClr val="8F69AE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6256</Words>
  <Application>Microsoft Office PowerPoint</Application>
  <PresentationFormat>Widescreen</PresentationFormat>
  <Paragraphs>823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Arial</vt:lpstr>
      <vt:lpstr>Arial Nova Light</vt:lpstr>
      <vt:lpstr>Bembo</vt:lpstr>
      <vt:lpstr>Calibri</vt:lpstr>
      <vt:lpstr>Cambria</vt:lpstr>
      <vt:lpstr>Century Gothic</vt:lpstr>
      <vt:lpstr>Elephant</vt:lpstr>
      <vt:lpstr>Raleway</vt:lpstr>
      <vt:lpstr>Times New Roman</vt:lpstr>
      <vt:lpstr>Wingdings</vt:lpstr>
      <vt:lpstr>RetrospectVTI</vt:lpstr>
      <vt:lpstr>BrushVTI</vt:lpstr>
      <vt:lpstr>Byte Ordering</vt:lpstr>
      <vt:lpstr>BYTE ORDERING</vt:lpstr>
      <vt:lpstr>Byte ordering functions</vt:lpstr>
      <vt:lpstr>SYSTEM CALLS &amp; SOCKETS</vt:lpstr>
      <vt:lpstr>SYSTEM CALLS &amp; SOCKETS</vt:lpstr>
      <vt:lpstr>Socket Descriptors</vt:lpstr>
      <vt:lpstr>Socket creation</vt:lpstr>
      <vt:lpstr>Types of Sockets</vt:lpstr>
      <vt:lpstr>System Data Structures for Sockets</vt:lpstr>
      <vt:lpstr>Functions used in client program</vt:lpstr>
      <vt:lpstr>Socket()</vt:lpstr>
      <vt:lpstr>Connect()</vt:lpstr>
      <vt:lpstr>Read(), Write() and Close()</vt:lpstr>
      <vt:lpstr>Functions used in server program</vt:lpstr>
      <vt:lpstr>Bind()</vt:lpstr>
      <vt:lpstr>Listen()</vt:lpstr>
      <vt:lpstr>Accept()</vt:lpstr>
      <vt:lpstr>RPC – REMOTE PROCEDURE CALL</vt:lpstr>
      <vt:lpstr>RPC Model(Remote Procedure Call)</vt:lpstr>
      <vt:lpstr>Client Server RPC Model</vt:lpstr>
      <vt:lpstr>RPC Features</vt:lpstr>
      <vt:lpstr>TCP CLIENT –SERVER  Communication</vt:lpstr>
      <vt:lpstr>Sequence of function for client-server communication </vt:lpstr>
      <vt:lpstr>TCP Package - Input, Output Processing Module</vt:lpstr>
      <vt:lpstr>Transmission Control Blocks (TCBs)</vt:lpstr>
      <vt:lpstr>TCP Package </vt:lpstr>
      <vt:lpstr>TCP Package</vt:lpstr>
      <vt:lpstr>UDP – USER DATAGRAM PROTOCOL</vt:lpstr>
      <vt:lpstr>Why would a process want to use UDP when  it is powerless?</vt:lpstr>
      <vt:lpstr>UDP Services</vt:lpstr>
      <vt:lpstr>UDP Services</vt:lpstr>
      <vt:lpstr>UDP Services</vt:lpstr>
      <vt:lpstr>UDP Services</vt:lpstr>
      <vt:lpstr>PowerPoint Presentation</vt:lpstr>
      <vt:lpstr>PowerPoint Presentation</vt:lpstr>
      <vt:lpstr>PowerPoint Presentation</vt:lpstr>
      <vt:lpstr>Multiplexing &amp; Demultiplexing</vt:lpstr>
      <vt:lpstr>UDP Features</vt:lpstr>
      <vt:lpstr>Connectionless service</vt:lpstr>
      <vt:lpstr>Lack of error control</vt:lpstr>
      <vt:lpstr>Lack of congestion control</vt:lpstr>
      <vt:lpstr>UDP Applications</vt:lpstr>
      <vt:lpstr>UDP CLIENT – SERVER AND PACKAGES</vt:lpstr>
      <vt:lpstr> UDP Package 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Stream Control Transmission Protocol (SCTP)</vt:lpstr>
      <vt:lpstr>Stream Control Transmission Protocol (SCTP)</vt:lpstr>
      <vt:lpstr>SCTP Services</vt:lpstr>
      <vt:lpstr>SCTP Services</vt:lpstr>
      <vt:lpstr>SCTP Services</vt:lpstr>
      <vt:lpstr>SCTP Services</vt:lpstr>
      <vt:lpstr>SCTP Services</vt:lpstr>
      <vt:lpstr>SCTP Features</vt:lpstr>
      <vt:lpstr>SCTP Features</vt:lpstr>
      <vt:lpstr>SCTP Features</vt:lpstr>
      <vt:lpstr>SCTP Packet Format</vt:lpstr>
      <vt:lpstr>SCTP Packet Format</vt:lpstr>
      <vt:lpstr>SCTP Packet Format</vt:lpstr>
      <vt:lpstr>SCTP Packet Format</vt:lpstr>
      <vt:lpstr>SCTP Packet Format</vt:lpstr>
      <vt:lpstr>SCTP Packet Format</vt:lpstr>
      <vt:lpstr>SCTP Packet Format</vt:lpstr>
      <vt:lpstr>SCTP Packet Format</vt:lpstr>
      <vt:lpstr>SCTP Packet Format</vt:lpstr>
      <vt:lpstr>SCTP Client/Server(Association)</vt:lpstr>
      <vt:lpstr>SCTP Client/Server(Association)</vt:lpstr>
      <vt:lpstr>SCTP Client/Server(Association)</vt:lpstr>
      <vt:lpstr>SCTP Client/Server(Association)</vt:lpstr>
      <vt:lpstr>SCTP Client/Server(Association)</vt:lpstr>
      <vt:lpstr>SCTP Client/Server(Association)</vt:lpstr>
      <vt:lpstr>SCTP Client/Server(Association)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 Ordering</dc:title>
  <dc:creator>Ida Seraphim</dc:creator>
  <cp:lastModifiedBy>idaseraphim@outlook.com</cp:lastModifiedBy>
  <cp:revision>122</cp:revision>
  <dcterms:created xsi:type="dcterms:W3CDTF">2020-09-24T04:03:07Z</dcterms:created>
  <dcterms:modified xsi:type="dcterms:W3CDTF">2022-09-06T03:53:48Z</dcterms:modified>
</cp:coreProperties>
</file>